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3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7772400" cy="10058400"/>
  <p:notesSz cx="7772400" cy="10058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458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4" autoAdjust="0"/>
    <p:restoredTop sz="94660"/>
  </p:normalViewPr>
  <p:slideViewPr>
    <p:cSldViewPr>
      <p:cViewPr varScale="1">
        <p:scale>
          <a:sx n="66" d="100"/>
          <a:sy n="66" d="100"/>
        </p:scale>
        <p:origin x="2082" y="78"/>
      </p:cViewPr>
      <p:guideLst>
        <p:guide orient="horz" pos="240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F229C4-3648-7E46-91E9-3B0CBDC1A4D2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28875" y="754063"/>
            <a:ext cx="2914650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548CDE-9D06-D84D-BBE9-81F918878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437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45444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90565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64446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81100" y="2535499"/>
            <a:ext cx="541020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81100" y="3328139"/>
            <a:ext cx="5410200" cy="5549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1100" y="1670261"/>
            <a:ext cx="5859780" cy="6822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b="1" dirty="0">
                <a:solidFill>
                  <a:srgbClr val="005993"/>
                </a:solidFill>
                <a:latin typeface="Arial"/>
                <a:cs typeface="Arial"/>
              </a:rPr>
              <a:t>How SMBs Benefit with Hybrid Cloud</a:t>
            </a:r>
            <a:endParaRPr sz="2600" dirty="0">
              <a:solidFill>
                <a:srgbClr val="005993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1600" dirty="0">
                <a:latin typeface="Arial"/>
                <a:cs typeface="Arial"/>
              </a:rPr>
              <a:t>Essential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for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Secure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Backup</a:t>
            </a:r>
            <a:r>
              <a:rPr sz="1600" spc="-5" dirty="0">
                <a:latin typeface="Arial"/>
                <a:cs typeface="Arial"/>
              </a:rPr>
              <a:t> an</a:t>
            </a:r>
            <a:r>
              <a:rPr sz="1600" dirty="0">
                <a:latin typeface="Arial"/>
                <a:cs typeface="Arial"/>
              </a:rPr>
              <a:t>d Business</a:t>
            </a:r>
            <a:r>
              <a:rPr sz="1600" spc="-5" dirty="0">
                <a:latin typeface="Arial"/>
                <a:cs typeface="Arial"/>
              </a:rPr>
              <a:t> Continuity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81100" y="2690528"/>
            <a:ext cx="4201160" cy="3111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41300">
              <a:lnSpc>
                <a:spcPct val="145800"/>
              </a:lnSpc>
            </a:pPr>
            <a:r>
              <a:rPr sz="1200" spc="-145" dirty="0">
                <a:latin typeface="Arial"/>
                <a:cs typeface="Arial"/>
              </a:rPr>
              <a:t>T</a:t>
            </a:r>
            <a:r>
              <a:rPr sz="1200" spc="-5" dirty="0">
                <a:latin typeface="Arial"/>
                <a:cs typeface="Arial"/>
              </a:rPr>
              <a:t>oday</a:t>
            </a:r>
            <a:r>
              <a:rPr sz="1200" spc="-25" dirty="0">
                <a:latin typeface="Arial"/>
                <a:cs typeface="Arial"/>
              </a:rPr>
              <a:t>’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-5" dirty="0">
                <a:latin typeface="Arial"/>
                <a:cs typeface="Arial"/>
              </a:rPr>
              <a:t>businesse</a:t>
            </a:r>
            <a:r>
              <a:rPr sz="1200" dirty="0">
                <a:latin typeface="Arial"/>
                <a:cs typeface="Arial"/>
              </a:rPr>
              <a:t>s require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5" dirty="0">
                <a:latin typeface="Arial"/>
                <a:cs typeface="Arial"/>
              </a:rPr>
              <a:t> backu</a:t>
            </a:r>
            <a:r>
              <a:rPr sz="1200" dirty="0">
                <a:latin typeface="Arial"/>
                <a:cs typeface="Arial"/>
              </a:rPr>
              <a:t>p solution</a:t>
            </a:r>
            <a:r>
              <a:rPr sz="1200" spc="-5" dirty="0">
                <a:latin typeface="Arial"/>
                <a:cs typeface="Arial"/>
              </a:rPr>
              <a:t> that delivers </a:t>
            </a:r>
            <a:r>
              <a:rPr sz="1200" dirty="0">
                <a:latin typeface="Arial"/>
                <a:cs typeface="Arial"/>
              </a:rPr>
              <a:t>much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more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than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traditional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loca</a:t>
            </a:r>
            <a:r>
              <a:rPr sz="1200" dirty="0">
                <a:latin typeface="Arial"/>
                <a:cs typeface="Arial"/>
              </a:rPr>
              <a:t>l </a:t>
            </a:r>
            <a:r>
              <a:rPr sz="1200" spc="-5" dirty="0">
                <a:latin typeface="Arial"/>
                <a:cs typeface="Arial"/>
              </a:rPr>
              <a:t>onl</a:t>
            </a:r>
            <a:r>
              <a:rPr sz="1200" dirty="0">
                <a:latin typeface="Arial"/>
                <a:cs typeface="Arial"/>
              </a:rPr>
              <a:t>y strateg</a:t>
            </a:r>
            <a:r>
              <a:rPr sz="1200" spc="-90" dirty="0">
                <a:latin typeface="Arial"/>
                <a:cs typeface="Arial"/>
              </a:rPr>
              <a:t>y</a:t>
            </a:r>
            <a:r>
              <a:rPr sz="1200" spc="-5" dirty="0">
                <a:latin typeface="Arial"/>
                <a:cs typeface="Arial"/>
              </a:rPr>
              <a:t>.</a:t>
            </a:r>
            <a:r>
              <a:rPr sz="1200" dirty="0">
                <a:latin typeface="Arial"/>
                <a:cs typeface="Arial"/>
              </a:rPr>
              <a:t> Given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 constant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risks</a:t>
            </a:r>
            <a:r>
              <a:rPr sz="1200" spc="-5" dirty="0">
                <a:latin typeface="Arial"/>
                <a:cs typeface="Arial"/>
              </a:rPr>
              <a:t> to it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-5" dirty="0">
                <a:latin typeface="Arial"/>
                <a:cs typeface="Arial"/>
              </a:rPr>
              <a:t>data</a:t>
            </a:r>
            <a:r>
              <a:rPr sz="1200" dirty="0">
                <a:latin typeface="Arial"/>
                <a:cs typeface="Arial"/>
              </a:rPr>
              <a:t>, from</a:t>
            </a:r>
            <a:r>
              <a:rPr sz="1200" spc="-5" dirty="0">
                <a:latin typeface="Arial"/>
                <a:cs typeface="Arial"/>
              </a:rPr>
              <a:t> al</a:t>
            </a:r>
            <a:r>
              <a:rPr sz="1200" dirty="0">
                <a:latin typeface="Arial"/>
                <a:cs typeface="Arial"/>
              </a:rPr>
              <a:t>l </a:t>
            </a:r>
            <a:r>
              <a:rPr sz="1200" spc="-5" dirty="0">
                <a:latin typeface="Arial"/>
                <a:cs typeface="Arial"/>
              </a:rPr>
              <a:t>directions</a:t>
            </a:r>
            <a:r>
              <a:rPr sz="1200" dirty="0">
                <a:latin typeface="Arial"/>
                <a:cs typeface="Arial"/>
              </a:rPr>
              <a:t>, </a:t>
            </a:r>
            <a:r>
              <a:rPr sz="1200" spc="-5" dirty="0">
                <a:latin typeface="Arial"/>
                <a:cs typeface="Arial"/>
              </a:rPr>
              <a:t>it</a:t>
            </a:r>
            <a:r>
              <a:rPr sz="1200" spc="-25" dirty="0">
                <a:latin typeface="Arial"/>
                <a:cs typeface="Arial"/>
              </a:rPr>
              <a:t>’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-5" dirty="0">
                <a:latin typeface="Arial"/>
                <a:cs typeface="Arial"/>
              </a:rPr>
              <a:t>important for businesse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-5" dirty="0">
                <a:latin typeface="Arial"/>
                <a:cs typeface="Arial"/>
              </a:rPr>
              <a:t>to ensur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1</a:t>
            </a:r>
            <a:r>
              <a:rPr sz="1200" dirty="0">
                <a:latin typeface="Arial"/>
                <a:cs typeface="Arial"/>
              </a:rPr>
              <a:t>) </a:t>
            </a:r>
            <a:r>
              <a:rPr sz="1200" spc="-5" dirty="0">
                <a:latin typeface="Arial"/>
                <a:cs typeface="Arial"/>
              </a:rPr>
              <a:t>that </a:t>
            </a:r>
            <a:r>
              <a:rPr sz="1200" dirty="0">
                <a:latin typeface="Arial"/>
                <a:cs typeface="Arial"/>
              </a:rPr>
              <a:t>their</a:t>
            </a:r>
            <a:r>
              <a:rPr sz="1200" spc="-5" dirty="0">
                <a:latin typeface="Arial"/>
                <a:cs typeface="Arial"/>
              </a:rPr>
              <a:t> dat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-5" dirty="0">
                <a:latin typeface="Arial"/>
                <a:cs typeface="Arial"/>
              </a:rPr>
              <a:t>protecte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5" dirty="0">
                <a:latin typeface="Arial"/>
                <a:cs typeface="Arial"/>
              </a:rPr>
              <a:t>and</a:t>
            </a:r>
            <a:endParaRPr sz="1200" dirty="0">
              <a:latin typeface="Arial"/>
              <a:cs typeface="Arial"/>
            </a:endParaRPr>
          </a:p>
          <a:p>
            <a:pPr marL="12700" marR="5080">
              <a:lnSpc>
                <a:spcPct val="145800"/>
              </a:lnSpc>
            </a:pPr>
            <a:r>
              <a:rPr sz="1200" spc="-5" dirty="0">
                <a:latin typeface="Arial"/>
                <a:cs typeface="Arial"/>
              </a:rPr>
              <a:t>2</a:t>
            </a:r>
            <a:r>
              <a:rPr sz="1200" dirty="0">
                <a:latin typeface="Arial"/>
                <a:cs typeface="Arial"/>
              </a:rPr>
              <a:t>) they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can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remain</a:t>
            </a:r>
            <a:r>
              <a:rPr sz="1200" spc="-5" dirty="0">
                <a:latin typeface="Arial"/>
                <a:cs typeface="Arial"/>
              </a:rPr>
              <a:t> operationa</a:t>
            </a:r>
            <a:r>
              <a:rPr sz="1200" dirty="0">
                <a:latin typeface="Arial"/>
                <a:cs typeface="Arial"/>
              </a:rPr>
              <a:t>l 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5" dirty="0">
                <a:latin typeface="Arial"/>
                <a:cs typeface="Arial"/>
              </a:rPr>
              <a:t>lie</a:t>
            </a:r>
            <a:r>
              <a:rPr sz="1200" dirty="0">
                <a:latin typeface="Arial"/>
                <a:cs typeface="Arial"/>
              </a:rPr>
              <a:t>u 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spc="-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 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system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disruption. </a:t>
            </a:r>
            <a:r>
              <a:rPr sz="1200" dirty="0">
                <a:latin typeface="Arial"/>
                <a:cs typeface="Arial"/>
              </a:rPr>
              <a:t>That</a:t>
            </a:r>
            <a:r>
              <a:rPr sz="1200" spc="-25" dirty="0">
                <a:latin typeface="Arial"/>
                <a:cs typeface="Arial"/>
              </a:rPr>
              <a:t>’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-5" dirty="0">
                <a:latin typeface="Arial"/>
                <a:cs typeface="Arial"/>
              </a:rPr>
              <a:t>wher</a:t>
            </a:r>
            <a:r>
              <a:rPr sz="1200" dirty="0">
                <a:latin typeface="Arial"/>
                <a:cs typeface="Arial"/>
              </a:rPr>
              <a:t>e a</a:t>
            </a:r>
            <a:r>
              <a:rPr sz="1200" spc="-5" dirty="0">
                <a:latin typeface="Arial"/>
                <a:cs typeface="Arial"/>
              </a:rPr>
              <a:t> hybri</a:t>
            </a:r>
            <a:r>
              <a:rPr sz="1200" dirty="0">
                <a:latin typeface="Arial"/>
                <a:cs typeface="Arial"/>
              </a:rPr>
              <a:t>d cloud-based</a:t>
            </a:r>
            <a:r>
              <a:rPr sz="1200" spc="-5" dirty="0">
                <a:latin typeface="Arial"/>
                <a:cs typeface="Arial"/>
              </a:rPr>
              <a:t> backu</a:t>
            </a:r>
            <a:r>
              <a:rPr sz="1200" dirty="0">
                <a:latin typeface="Arial"/>
                <a:cs typeface="Arial"/>
              </a:rPr>
              <a:t>p solution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comes</a:t>
            </a:r>
            <a:r>
              <a:rPr sz="1200" spc="-5" dirty="0">
                <a:latin typeface="Arial"/>
                <a:cs typeface="Arial"/>
              </a:rPr>
              <a:t> in.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 marL="12700" marR="5080">
              <a:lnSpc>
                <a:spcPct val="145800"/>
              </a:lnSpc>
              <a:spcBef>
                <a:spcPts val="720"/>
              </a:spcBef>
            </a:pPr>
            <a:r>
              <a:rPr sz="1200" dirty="0">
                <a:latin typeface="Arial"/>
                <a:cs typeface="Arial"/>
              </a:rPr>
              <a:t>According to analyst firm ESG hybrid architectures are the top </a:t>
            </a:r>
            <a:r>
              <a:rPr sz="1200" spc="-5" dirty="0">
                <a:latin typeface="Arial"/>
                <a:cs typeface="Arial"/>
              </a:rPr>
              <a:t>desire</a:t>
            </a:r>
            <a:r>
              <a:rPr sz="1200" dirty="0">
                <a:latin typeface="Arial"/>
                <a:cs typeface="Arial"/>
              </a:rPr>
              <a:t>d features</a:t>
            </a:r>
            <a:r>
              <a:rPr sz="1200" spc="-5" dirty="0">
                <a:latin typeface="Arial"/>
                <a:cs typeface="Arial"/>
              </a:rPr>
              <a:t> b</a:t>
            </a:r>
            <a:r>
              <a:rPr sz="1200" dirty="0">
                <a:latin typeface="Arial"/>
                <a:cs typeface="Arial"/>
              </a:rPr>
              <a:t>y today</a:t>
            </a:r>
            <a:r>
              <a:rPr sz="1200" spc="-25" dirty="0">
                <a:latin typeface="Arial"/>
                <a:cs typeface="Arial"/>
              </a:rPr>
              <a:t>’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-5" dirty="0">
                <a:latin typeface="Arial"/>
                <a:cs typeface="Arial"/>
              </a:rPr>
              <a:t>businesses.</a:t>
            </a:r>
            <a:r>
              <a:rPr sz="1200" dirty="0">
                <a:latin typeface="Arial"/>
                <a:cs typeface="Arial"/>
              </a:rPr>
              <a:t>*  With</a:t>
            </a:r>
            <a:r>
              <a:rPr sz="1200" spc="-5" dirty="0">
                <a:latin typeface="Arial"/>
                <a:cs typeface="Arial"/>
              </a:rPr>
              <a:t> goo</a:t>
            </a:r>
            <a:r>
              <a:rPr sz="1200" dirty="0">
                <a:latin typeface="Arial"/>
                <a:cs typeface="Arial"/>
              </a:rPr>
              <a:t>d reason.</a:t>
            </a:r>
          </a:p>
          <a:p>
            <a:pPr marL="12700" marR="5080">
              <a:lnSpc>
                <a:spcPct val="145800"/>
              </a:lnSpc>
            </a:pPr>
            <a:r>
              <a:rPr sz="1200" dirty="0">
                <a:latin typeface="Arial"/>
                <a:cs typeface="Arial"/>
              </a:rPr>
              <a:t>This paper identifies four key reasons why a backup, recovery </a:t>
            </a:r>
            <a:r>
              <a:rPr sz="1200" spc="-5" dirty="0">
                <a:latin typeface="Arial"/>
                <a:cs typeface="Arial"/>
              </a:rPr>
              <a:t>an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5" dirty="0">
                <a:latin typeface="Arial"/>
                <a:cs typeface="Arial"/>
              </a:rPr>
              <a:t>busines</a:t>
            </a:r>
            <a:r>
              <a:rPr sz="1200" dirty="0">
                <a:latin typeface="Arial"/>
                <a:cs typeface="Arial"/>
              </a:rPr>
              <a:t>s continuity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solution</a:t>
            </a:r>
            <a:r>
              <a:rPr sz="1200" spc="-5" dirty="0">
                <a:latin typeface="Arial"/>
                <a:cs typeface="Arial"/>
              </a:rPr>
              <a:t> base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a</a:t>
            </a:r>
            <a:r>
              <a:rPr sz="1200" spc="-5" dirty="0">
                <a:latin typeface="Arial"/>
                <a:cs typeface="Arial"/>
              </a:rPr>
              <a:t> hybri</a:t>
            </a:r>
            <a:r>
              <a:rPr sz="1200" dirty="0">
                <a:latin typeface="Arial"/>
                <a:cs typeface="Arial"/>
              </a:rPr>
              <a:t>d cloud model</a:t>
            </a:r>
            <a:r>
              <a:rPr sz="1200" spc="-5" dirty="0">
                <a:latin typeface="Arial"/>
                <a:cs typeface="Arial"/>
              </a:rPr>
              <a:t> i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-5" dirty="0">
                <a:latin typeface="Arial"/>
                <a:cs typeface="Arial"/>
              </a:rPr>
              <a:t>preferred.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-152400" y="0"/>
            <a:ext cx="685800" cy="10058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67" name="Picture 6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22" t="12947" r="10622" b="21150"/>
          <a:stretch/>
        </p:blipFill>
        <p:spPr>
          <a:xfrm>
            <a:off x="1080907" y="6174196"/>
            <a:ext cx="5963344" cy="322895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91" y="126865"/>
            <a:ext cx="3762375" cy="9048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1100" y="2286000"/>
            <a:ext cx="5410200" cy="687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950"/>
              </a:lnSpc>
            </a:pPr>
            <a:r>
              <a:rPr lang="en-US" sz="2000" b="1" i="0" spc="100" dirty="0">
                <a:solidFill>
                  <a:srgbClr val="084580"/>
                </a:solidFill>
              </a:rPr>
              <a:t>1. </a:t>
            </a:r>
            <a:r>
              <a:rPr sz="2000" b="1" i="0" spc="100" dirty="0">
                <a:solidFill>
                  <a:srgbClr val="084580"/>
                </a:solidFill>
              </a:rPr>
              <a:t>Security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81100" y="3124200"/>
            <a:ext cx="4229100" cy="6136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91770">
              <a:lnSpc>
                <a:spcPct val="110000"/>
              </a:lnSpc>
            </a:pPr>
            <a:r>
              <a:rPr sz="1000" dirty="0">
                <a:latin typeface="Arial"/>
                <a:cs typeface="Arial"/>
              </a:rPr>
              <a:t>With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 hybri</a:t>
            </a:r>
            <a:r>
              <a:rPr sz="1000" dirty="0">
                <a:latin typeface="Arial"/>
                <a:cs typeface="Arial"/>
              </a:rPr>
              <a:t>d solution,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company</a:t>
            </a:r>
            <a:r>
              <a:rPr sz="1000" spc="-20" dirty="0">
                <a:latin typeface="Arial"/>
                <a:cs typeface="Arial"/>
              </a:rPr>
              <a:t>’</a:t>
            </a:r>
            <a:r>
              <a:rPr sz="1000" dirty="0">
                <a:latin typeface="Arial"/>
                <a:cs typeface="Arial"/>
              </a:rPr>
              <a:t>s </a:t>
            </a:r>
            <a:r>
              <a:rPr sz="1000" spc="-5" dirty="0">
                <a:latin typeface="Arial"/>
                <a:cs typeface="Arial"/>
              </a:rPr>
              <a:t>essentia</a:t>
            </a:r>
            <a:r>
              <a:rPr sz="1000" dirty="0">
                <a:latin typeface="Arial"/>
                <a:cs typeface="Arial"/>
              </a:rPr>
              <a:t>l </a:t>
            </a:r>
            <a:r>
              <a:rPr sz="1000" spc="-5" dirty="0">
                <a:latin typeface="Arial"/>
                <a:cs typeface="Arial"/>
              </a:rPr>
              <a:t>dat</a:t>
            </a:r>
            <a:r>
              <a:rPr sz="1000" dirty="0">
                <a:latin typeface="Arial"/>
                <a:cs typeface="Arial"/>
              </a:rPr>
              <a:t>a </a:t>
            </a:r>
            <a:r>
              <a:rPr sz="1000" spc="-5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s </a:t>
            </a:r>
            <a:r>
              <a:rPr sz="1000" spc="-5" dirty="0">
                <a:latin typeface="Arial"/>
                <a:cs typeface="Arial"/>
              </a:rPr>
              <a:t>backe</a:t>
            </a:r>
            <a:r>
              <a:rPr sz="1000" dirty="0">
                <a:latin typeface="Arial"/>
                <a:cs typeface="Arial"/>
              </a:rPr>
              <a:t>d </a:t>
            </a:r>
            <a:r>
              <a:rPr sz="1000" spc="-5" dirty="0">
                <a:latin typeface="Arial"/>
                <a:cs typeface="Arial"/>
              </a:rPr>
              <a:t>u</a:t>
            </a:r>
            <a:r>
              <a:rPr sz="1000" dirty="0">
                <a:latin typeface="Arial"/>
                <a:cs typeface="Arial"/>
              </a:rPr>
              <a:t>p </a:t>
            </a:r>
            <a:r>
              <a:rPr sz="1000" spc="-5" dirty="0">
                <a:latin typeface="Arial"/>
                <a:cs typeface="Arial"/>
              </a:rPr>
              <a:t>locally an</a:t>
            </a:r>
            <a:r>
              <a:rPr sz="1000" dirty="0">
                <a:latin typeface="Arial"/>
                <a:cs typeface="Arial"/>
              </a:rPr>
              <a:t>d then</a:t>
            </a:r>
            <a:r>
              <a:rPr sz="1000" spc="-5" dirty="0">
                <a:latin typeface="Arial"/>
                <a:cs typeface="Arial"/>
              </a:rPr>
              <a:t> a</a:t>
            </a:r>
            <a:r>
              <a:rPr sz="1000" dirty="0">
                <a:latin typeface="Arial"/>
                <a:cs typeface="Arial"/>
              </a:rPr>
              <a:t>n </a:t>
            </a:r>
            <a:r>
              <a:rPr sz="1000" spc="-5" dirty="0">
                <a:latin typeface="Arial"/>
                <a:cs typeface="Arial"/>
              </a:rPr>
              <a:t>additiona</a:t>
            </a:r>
            <a:r>
              <a:rPr sz="1000" dirty="0">
                <a:latin typeface="Arial"/>
                <a:cs typeface="Arial"/>
              </a:rPr>
              <a:t>l </a:t>
            </a:r>
            <a:r>
              <a:rPr sz="1000" spc="-5" dirty="0">
                <a:latin typeface="Arial"/>
                <a:cs typeface="Arial"/>
              </a:rPr>
              <a:t>backu</a:t>
            </a:r>
            <a:r>
              <a:rPr sz="1000" dirty="0">
                <a:latin typeface="Arial"/>
                <a:cs typeface="Arial"/>
              </a:rPr>
              <a:t>p </a:t>
            </a:r>
            <a:r>
              <a:rPr sz="1000" spc="-5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s replicated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-20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f-site, providin</a:t>
            </a:r>
            <a:r>
              <a:rPr sz="1000" dirty="0">
                <a:latin typeface="Arial"/>
                <a:cs typeface="Arial"/>
              </a:rPr>
              <a:t>g </a:t>
            </a:r>
            <a:r>
              <a:rPr sz="1000" spc="-5" dirty="0">
                <a:latin typeface="Arial"/>
                <a:cs typeface="Arial"/>
              </a:rPr>
              <a:t>additional dat</a:t>
            </a:r>
            <a:r>
              <a:rPr sz="1000" dirty="0">
                <a:latin typeface="Arial"/>
                <a:cs typeface="Arial"/>
              </a:rPr>
              <a:t>a security;</a:t>
            </a:r>
            <a:r>
              <a:rPr sz="1000" spc="-5" dirty="0">
                <a:latin typeface="Arial"/>
                <a:cs typeface="Arial"/>
              </a:rPr>
              <a:t> dat</a:t>
            </a:r>
            <a:r>
              <a:rPr sz="1000" dirty="0">
                <a:latin typeface="Arial"/>
                <a:cs typeface="Arial"/>
              </a:rPr>
              <a:t>a </a:t>
            </a:r>
            <a:r>
              <a:rPr sz="1000" spc="-5" dirty="0">
                <a:latin typeface="Arial"/>
                <a:cs typeface="Arial"/>
              </a:rPr>
              <a:t>insuranc</a:t>
            </a:r>
            <a:r>
              <a:rPr sz="1000" dirty="0">
                <a:latin typeface="Arial"/>
                <a:cs typeface="Arial"/>
              </a:rPr>
              <a:t>e </a:t>
            </a:r>
            <a:r>
              <a:rPr sz="1000" spc="-5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f you</a:t>
            </a:r>
            <a:r>
              <a:rPr sz="1000" spc="-5" dirty="0">
                <a:latin typeface="Arial"/>
                <a:cs typeface="Arial"/>
              </a:rPr>
              <a:t> will</a:t>
            </a:r>
            <a:r>
              <a:rPr sz="1000" dirty="0">
                <a:latin typeface="Arial"/>
                <a:cs typeface="Arial"/>
              </a:rPr>
              <a:t>.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5" dirty="0">
                <a:latin typeface="Arial"/>
                <a:cs typeface="Arial"/>
              </a:rPr>
              <a:t> in-hous</a:t>
            </a:r>
            <a:r>
              <a:rPr sz="1000" dirty="0">
                <a:latin typeface="Arial"/>
                <a:cs typeface="Arial"/>
              </a:rPr>
              <a:t>e </a:t>
            </a:r>
            <a:r>
              <a:rPr sz="1000" spc="-5" dirty="0">
                <a:latin typeface="Arial"/>
                <a:cs typeface="Arial"/>
              </a:rPr>
              <a:t>dat</a:t>
            </a:r>
            <a:r>
              <a:rPr sz="1000" dirty="0">
                <a:latin typeface="Arial"/>
                <a:cs typeface="Arial"/>
              </a:rPr>
              <a:t>a </a:t>
            </a:r>
            <a:r>
              <a:rPr sz="1000" spc="-5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s </a:t>
            </a:r>
            <a:r>
              <a:rPr sz="1000" spc="-5" dirty="0">
                <a:latin typeface="Arial"/>
                <a:cs typeface="Arial"/>
              </a:rPr>
              <a:t>protected </a:t>
            </a:r>
            <a:r>
              <a:rPr sz="1000" dirty="0">
                <a:latin typeface="Arial"/>
                <a:cs typeface="Arial"/>
              </a:rPr>
              <a:t>by redundant sets of information with the local device being the first line of defense. In most cases, three distinct copies of each file exist – on the</a:t>
            </a:r>
            <a:r>
              <a:rPr sz="1000" spc="-5" dirty="0">
                <a:latin typeface="Arial"/>
                <a:cs typeface="Arial"/>
              </a:rPr>
              <a:t> workstatio</a:t>
            </a:r>
            <a:r>
              <a:rPr sz="1000" dirty="0">
                <a:latin typeface="Arial"/>
                <a:cs typeface="Arial"/>
              </a:rPr>
              <a:t>n </a:t>
            </a:r>
            <a:r>
              <a:rPr sz="1000" spc="-5" dirty="0">
                <a:latin typeface="Arial"/>
                <a:cs typeface="Arial"/>
              </a:rPr>
              <a:t>o</a:t>
            </a:r>
            <a:r>
              <a:rPr sz="1000" dirty="0">
                <a:latin typeface="Arial"/>
                <a:cs typeface="Arial"/>
              </a:rPr>
              <a:t>r serve</a:t>
            </a:r>
            <a:r>
              <a:rPr sz="1000" spc="-55" dirty="0">
                <a:latin typeface="Arial"/>
                <a:cs typeface="Arial"/>
              </a:rPr>
              <a:t>r</a:t>
            </a:r>
            <a:r>
              <a:rPr sz="1000" spc="-5" dirty="0">
                <a:latin typeface="Arial"/>
                <a:cs typeface="Arial"/>
              </a:rPr>
              <a:t>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</a:t>
            </a:r>
            <a:r>
              <a:rPr sz="1000" dirty="0">
                <a:latin typeface="Arial"/>
                <a:cs typeface="Arial"/>
              </a:rPr>
              <a:t>n the</a:t>
            </a:r>
            <a:r>
              <a:rPr sz="1000" spc="-5" dirty="0">
                <a:latin typeface="Arial"/>
                <a:cs typeface="Arial"/>
              </a:rPr>
              <a:t> loca</a:t>
            </a:r>
            <a:r>
              <a:rPr sz="1000" dirty="0">
                <a:latin typeface="Arial"/>
                <a:cs typeface="Arial"/>
              </a:rPr>
              <a:t>l </a:t>
            </a:r>
            <a:r>
              <a:rPr sz="1000" spc="-5" dirty="0">
                <a:latin typeface="Arial"/>
                <a:cs typeface="Arial"/>
              </a:rPr>
              <a:t>devic</a:t>
            </a:r>
            <a:r>
              <a:rPr sz="1000" dirty="0">
                <a:latin typeface="Arial"/>
                <a:cs typeface="Arial"/>
              </a:rPr>
              <a:t>e </a:t>
            </a:r>
            <a:r>
              <a:rPr sz="1000" spc="-5" dirty="0">
                <a:latin typeface="Arial"/>
                <a:cs typeface="Arial"/>
              </a:rPr>
              <a:t>an</a:t>
            </a:r>
            <a:r>
              <a:rPr sz="1000" dirty="0">
                <a:latin typeface="Arial"/>
                <a:cs typeface="Arial"/>
              </a:rPr>
              <a:t>d </a:t>
            </a:r>
            <a:r>
              <a:rPr sz="1000" spc="-5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n the</a:t>
            </a:r>
            <a:r>
              <a:rPr sz="1000" spc="-5" dirty="0">
                <a:latin typeface="Arial"/>
                <a:cs typeface="Arial"/>
              </a:rPr>
              <a:t> publi</a:t>
            </a:r>
            <a:r>
              <a:rPr sz="1000" dirty="0">
                <a:latin typeface="Arial"/>
                <a:cs typeface="Arial"/>
              </a:rPr>
              <a:t>c cloud.</a:t>
            </a:r>
          </a:p>
          <a:p>
            <a:pPr marL="12700">
              <a:lnSpc>
                <a:spcPct val="110000"/>
              </a:lnSpc>
            </a:pPr>
            <a:r>
              <a:rPr sz="1000" dirty="0">
                <a:latin typeface="Arial"/>
                <a:cs typeface="Arial"/>
              </a:rPr>
              <a:t>In addition, encrypted files are stored o</a:t>
            </a:r>
            <a:r>
              <a:rPr sz="1000" spc="-20" dirty="0">
                <a:latin typeface="Arial"/>
                <a:cs typeface="Arial"/>
              </a:rPr>
              <a:t>f</a:t>
            </a:r>
            <a:r>
              <a:rPr sz="1000" dirty="0">
                <a:latin typeface="Arial"/>
                <a:cs typeface="Arial"/>
              </a:rPr>
              <a:t>f-site are available in case</a:t>
            </a:r>
          </a:p>
          <a:p>
            <a:pPr marL="12700" marR="50165">
              <a:lnSpc>
                <a:spcPct val="110000"/>
              </a:lnSpc>
            </a:pPr>
            <a:r>
              <a:rPr sz="1000" spc="-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n </a:t>
            </a:r>
            <a:r>
              <a:rPr sz="1000" spc="-5" dirty="0">
                <a:latin typeface="Arial"/>
                <a:cs typeface="Arial"/>
              </a:rPr>
              <a:t>unforesee</a:t>
            </a:r>
            <a:r>
              <a:rPr sz="1000" dirty="0">
                <a:latin typeface="Arial"/>
                <a:cs typeface="Arial"/>
              </a:rPr>
              <a:t>n </a:t>
            </a:r>
            <a:r>
              <a:rPr sz="1000" spc="-5" dirty="0">
                <a:latin typeface="Arial"/>
                <a:cs typeface="Arial"/>
              </a:rPr>
              <a:t>event</a:t>
            </a:r>
            <a:r>
              <a:rPr sz="1000" dirty="0">
                <a:latin typeface="Arial"/>
                <a:cs typeface="Arial"/>
              </a:rPr>
              <a:t>, </a:t>
            </a:r>
            <a:r>
              <a:rPr sz="1000" spc="-5" dirty="0">
                <a:latin typeface="Arial"/>
                <a:cs typeface="Arial"/>
              </a:rPr>
              <a:t>lik</a:t>
            </a:r>
            <a:r>
              <a:rPr sz="1000" dirty="0">
                <a:latin typeface="Arial"/>
                <a:cs typeface="Arial"/>
              </a:rPr>
              <a:t>e a</a:t>
            </a:r>
            <a:r>
              <a:rPr sz="1000" spc="-5" dirty="0">
                <a:latin typeface="Arial"/>
                <a:cs typeface="Arial"/>
              </a:rPr>
              <a:t> natura</a:t>
            </a:r>
            <a:r>
              <a:rPr sz="1000" dirty="0">
                <a:latin typeface="Arial"/>
                <a:cs typeface="Arial"/>
              </a:rPr>
              <a:t>l </a:t>
            </a:r>
            <a:r>
              <a:rPr sz="1000" spc="-5" dirty="0">
                <a:latin typeface="Arial"/>
                <a:cs typeface="Arial"/>
              </a:rPr>
              <a:t>disaste</a:t>
            </a:r>
            <a:r>
              <a:rPr sz="1000" spc="-55" dirty="0">
                <a:latin typeface="Arial"/>
                <a:cs typeface="Arial"/>
              </a:rPr>
              <a:t>r</a:t>
            </a:r>
            <a:r>
              <a:rPr sz="1000" spc="-5" dirty="0">
                <a:latin typeface="Arial"/>
                <a:cs typeface="Arial"/>
              </a:rPr>
              <a:t>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occurs</a:t>
            </a:r>
            <a:r>
              <a:rPr sz="1000" dirty="0">
                <a:latin typeface="Arial"/>
                <a:cs typeface="Arial"/>
              </a:rPr>
              <a:t>.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This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should</a:t>
            </a:r>
            <a:r>
              <a:rPr sz="1000" spc="-5" dirty="0">
                <a:latin typeface="Arial"/>
                <a:cs typeface="Arial"/>
              </a:rPr>
              <a:t> give businesse</a:t>
            </a:r>
            <a:r>
              <a:rPr sz="1000" dirty="0">
                <a:latin typeface="Arial"/>
                <a:cs typeface="Arial"/>
              </a:rPr>
              <a:t>s the</a:t>
            </a:r>
            <a:r>
              <a:rPr sz="1000" spc="-5" dirty="0">
                <a:latin typeface="Arial"/>
                <a:cs typeface="Arial"/>
              </a:rPr>
              <a:t> peac</a:t>
            </a:r>
            <a:r>
              <a:rPr sz="1000" dirty="0">
                <a:latin typeface="Arial"/>
                <a:cs typeface="Arial"/>
              </a:rPr>
              <a:t>e 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f</a:t>
            </a:r>
            <a:r>
              <a:rPr sz="1000" dirty="0">
                <a:latin typeface="Arial"/>
                <a:cs typeface="Arial"/>
              </a:rPr>
              <a:t> mind</a:t>
            </a:r>
            <a:r>
              <a:rPr sz="1000" spc="-5" dirty="0">
                <a:latin typeface="Arial"/>
                <a:cs typeface="Arial"/>
              </a:rPr>
              <a:t> to </a:t>
            </a:r>
            <a:r>
              <a:rPr sz="1000" dirty="0">
                <a:latin typeface="Arial"/>
                <a:cs typeface="Arial"/>
              </a:rPr>
              <a:t>know</a:t>
            </a:r>
            <a:r>
              <a:rPr sz="1000" spc="-5" dirty="0">
                <a:latin typeface="Arial"/>
                <a:cs typeface="Arial"/>
              </a:rPr>
              <a:t> that </a:t>
            </a:r>
            <a:r>
              <a:rPr sz="1000" dirty="0">
                <a:latin typeface="Arial"/>
                <a:cs typeface="Arial"/>
              </a:rPr>
              <a:t>their</a:t>
            </a:r>
            <a:r>
              <a:rPr sz="1000" spc="-5" dirty="0">
                <a:latin typeface="Arial"/>
                <a:cs typeface="Arial"/>
              </a:rPr>
              <a:t> dat</a:t>
            </a:r>
            <a:r>
              <a:rPr sz="1000" dirty="0">
                <a:latin typeface="Arial"/>
                <a:cs typeface="Arial"/>
              </a:rPr>
              <a:t>a </a:t>
            </a:r>
            <a:r>
              <a:rPr sz="1000" spc="-5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s </a:t>
            </a:r>
            <a:r>
              <a:rPr sz="1000" spc="-5" dirty="0">
                <a:latin typeface="Arial"/>
                <a:cs typeface="Arial"/>
              </a:rPr>
              <a:t>alway</a:t>
            </a:r>
            <a:r>
              <a:rPr sz="1000" dirty="0">
                <a:latin typeface="Arial"/>
                <a:cs typeface="Arial"/>
              </a:rPr>
              <a:t>s </a:t>
            </a:r>
            <a:r>
              <a:rPr sz="1000" spc="-5" dirty="0">
                <a:latin typeface="Arial"/>
                <a:cs typeface="Arial"/>
              </a:rPr>
              <a:t>accessible n</a:t>
            </a:r>
            <a:r>
              <a:rPr sz="1000" dirty="0">
                <a:latin typeface="Arial"/>
                <a:cs typeface="Arial"/>
              </a:rPr>
              <a:t>o </a:t>
            </a:r>
            <a:r>
              <a:rPr sz="1000" spc="-5" dirty="0">
                <a:latin typeface="Arial"/>
                <a:cs typeface="Arial"/>
              </a:rPr>
              <a:t>matter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wha</a:t>
            </a:r>
            <a:r>
              <a:rPr sz="1000" dirty="0">
                <a:latin typeface="Arial"/>
                <a:cs typeface="Arial"/>
              </a:rPr>
              <a:t>t the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circumstances.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With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this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model,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MSPs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</a:t>
            </a:r>
            <a:r>
              <a:rPr sz="1000" dirty="0">
                <a:latin typeface="Arial"/>
                <a:cs typeface="Arial"/>
              </a:rPr>
              <a:t>d </a:t>
            </a:r>
            <a:r>
              <a:rPr sz="1000" spc="-85" dirty="0">
                <a:latin typeface="Arial"/>
                <a:cs typeface="Arial"/>
              </a:rPr>
              <a:t>V</a:t>
            </a:r>
            <a:r>
              <a:rPr sz="1000" dirty="0">
                <a:latin typeface="Arial"/>
                <a:cs typeface="Arial"/>
              </a:rPr>
              <a:t>ARs</a:t>
            </a:r>
            <a:r>
              <a:rPr sz="1000" spc="-5" dirty="0">
                <a:latin typeface="Arial"/>
                <a:cs typeface="Arial"/>
              </a:rPr>
              <a:t> have </a:t>
            </a:r>
            <a:r>
              <a:rPr sz="1000" dirty="0">
                <a:latin typeface="Arial"/>
                <a:cs typeface="Arial"/>
              </a:rPr>
              <a:t>multiple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sources</a:t>
            </a:r>
            <a:r>
              <a:rPr sz="1000" spc="-5" dirty="0">
                <a:latin typeface="Arial"/>
                <a:cs typeface="Arial"/>
              </a:rPr>
              <a:t> to assis</a:t>
            </a:r>
            <a:r>
              <a:rPr sz="1000" dirty="0">
                <a:latin typeface="Arial"/>
                <a:cs typeface="Arial"/>
              </a:rPr>
              <a:t>t clients</a:t>
            </a:r>
            <a:r>
              <a:rPr sz="1000" spc="-5" dirty="0">
                <a:latin typeface="Arial"/>
                <a:cs typeface="Arial"/>
              </a:rPr>
              <a:t> i</a:t>
            </a:r>
            <a:r>
              <a:rPr sz="1000" dirty="0">
                <a:latin typeface="Arial"/>
                <a:cs typeface="Arial"/>
              </a:rPr>
              <a:t>n </a:t>
            </a:r>
            <a:r>
              <a:rPr sz="1000" spc="-5" dirty="0">
                <a:latin typeface="Arial"/>
                <a:cs typeface="Arial"/>
              </a:rPr>
              <a:t>dat</a:t>
            </a:r>
            <a:r>
              <a:rPr sz="1000" dirty="0">
                <a:latin typeface="Arial"/>
                <a:cs typeface="Arial"/>
              </a:rPr>
              <a:t>a </a:t>
            </a:r>
            <a:r>
              <a:rPr sz="1000" spc="-5" dirty="0">
                <a:latin typeface="Arial"/>
                <a:cs typeface="Arial"/>
              </a:rPr>
              <a:t>protection</a:t>
            </a:r>
            <a:r>
              <a:rPr sz="1000" dirty="0">
                <a:latin typeface="Arial"/>
                <a:cs typeface="Arial"/>
              </a:rPr>
              <a:t>, </a:t>
            </a:r>
            <a:r>
              <a:rPr sz="1000" spc="-5" dirty="0">
                <a:latin typeface="Arial"/>
                <a:cs typeface="Arial"/>
              </a:rPr>
              <a:t>an</a:t>
            </a:r>
            <a:r>
              <a:rPr sz="1000" dirty="0">
                <a:latin typeface="Arial"/>
                <a:cs typeface="Arial"/>
              </a:rPr>
              <a:t>d can</a:t>
            </a:r>
            <a:r>
              <a:rPr sz="1000" spc="-5" dirty="0">
                <a:latin typeface="Arial"/>
                <a:cs typeface="Arial"/>
              </a:rPr>
              <a:t> emphasize that i</a:t>
            </a:r>
            <a:r>
              <a:rPr sz="1000" dirty="0">
                <a:latin typeface="Arial"/>
                <a:cs typeface="Arial"/>
              </a:rPr>
              <a:t>t </a:t>
            </a:r>
            <a:r>
              <a:rPr sz="1000" spc="-5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s </a:t>
            </a:r>
            <a:r>
              <a:rPr sz="1000" spc="-5" dirty="0">
                <a:latin typeface="Arial"/>
                <a:cs typeface="Arial"/>
              </a:rPr>
              <a:t>jus</a:t>
            </a:r>
            <a:r>
              <a:rPr sz="1000" dirty="0">
                <a:latin typeface="Arial"/>
                <a:cs typeface="Arial"/>
              </a:rPr>
              <a:t>t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s </a:t>
            </a:r>
            <a:r>
              <a:rPr sz="1000" spc="-5" dirty="0">
                <a:latin typeface="Arial"/>
                <a:cs typeface="Arial"/>
              </a:rPr>
              <a:t>importan</a:t>
            </a:r>
            <a:r>
              <a:rPr sz="1000" dirty="0">
                <a:latin typeface="Arial"/>
                <a:cs typeface="Arial"/>
              </a:rPr>
              <a:t>t </a:t>
            </a:r>
            <a:r>
              <a:rPr sz="1000" spc="-5" dirty="0">
                <a:latin typeface="Arial"/>
                <a:cs typeface="Arial"/>
              </a:rPr>
              <a:t>to insur</a:t>
            </a:r>
            <a:r>
              <a:rPr sz="1000" dirty="0">
                <a:latin typeface="Arial"/>
                <a:cs typeface="Arial"/>
              </a:rPr>
              <a:t>e </a:t>
            </a:r>
            <a:r>
              <a:rPr sz="1000" spc="-5" dirty="0">
                <a:latin typeface="Arial"/>
                <a:cs typeface="Arial"/>
              </a:rPr>
              <a:t>dat</a:t>
            </a:r>
            <a:r>
              <a:rPr sz="1000" dirty="0">
                <a:latin typeface="Arial"/>
                <a:cs typeface="Arial"/>
              </a:rPr>
              <a:t>a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s </a:t>
            </a:r>
            <a:r>
              <a:rPr sz="1000" spc="-5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t </a:t>
            </a:r>
            <a:r>
              <a:rPr sz="1000" spc="-5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s </a:t>
            </a:r>
            <a:r>
              <a:rPr sz="1000" spc="-5" dirty="0">
                <a:latin typeface="Arial"/>
                <a:cs typeface="Arial"/>
              </a:rPr>
              <a:t>to insur</a:t>
            </a:r>
            <a:r>
              <a:rPr sz="1000" dirty="0">
                <a:latin typeface="Arial"/>
                <a:cs typeface="Arial"/>
              </a:rPr>
              <a:t>e </a:t>
            </a:r>
            <a:r>
              <a:rPr sz="1000" spc="-5" dirty="0">
                <a:latin typeface="Arial"/>
                <a:cs typeface="Arial"/>
              </a:rPr>
              <a:t>physical </a:t>
            </a:r>
            <a:r>
              <a:rPr sz="1000" dirty="0">
                <a:latin typeface="Arial"/>
                <a:cs typeface="Arial"/>
              </a:rPr>
              <a:t>resources,</a:t>
            </a:r>
            <a:r>
              <a:rPr sz="1000" spc="-5" dirty="0">
                <a:latin typeface="Arial"/>
                <a:cs typeface="Arial"/>
              </a:rPr>
              <a:t> lik</a:t>
            </a:r>
            <a:r>
              <a:rPr sz="1000" dirty="0">
                <a:latin typeface="Arial"/>
                <a:cs typeface="Arial"/>
              </a:rPr>
              <a:t>e </a:t>
            </a:r>
            <a:r>
              <a:rPr sz="1000" spc="-5" dirty="0">
                <a:latin typeface="Arial"/>
                <a:cs typeface="Arial"/>
              </a:rPr>
              <a:t>buildings</a:t>
            </a:r>
            <a:r>
              <a:rPr sz="1000" dirty="0">
                <a:latin typeface="Arial"/>
                <a:cs typeface="Arial"/>
              </a:rPr>
              <a:t>, </a:t>
            </a:r>
            <a:r>
              <a:rPr sz="1000" spc="-5" dirty="0">
                <a:latin typeface="Arial"/>
                <a:cs typeface="Arial"/>
              </a:rPr>
              <a:t>employee</a:t>
            </a:r>
            <a:r>
              <a:rPr sz="1000" dirty="0">
                <a:latin typeface="Arial"/>
                <a:cs typeface="Arial"/>
              </a:rPr>
              <a:t>s </a:t>
            </a:r>
            <a:r>
              <a:rPr sz="1000" spc="-5" dirty="0">
                <a:latin typeface="Arial"/>
                <a:cs typeface="Arial"/>
              </a:rPr>
              <a:t>an</a:t>
            </a:r>
            <a:r>
              <a:rPr sz="1000" dirty="0">
                <a:latin typeface="Arial"/>
                <a:cs typeface="Arial"/>
              </a:rPr>
              <a:t>d </a:t>
            </a:r>
            <a:r>
              <a:rPr sz="1000" spc="-5" dirty="0">
                <a:latin typeface="Arial"/>
                <a:cs typeface="Arial"/>
              </a:rPr>
              <a:t>othe</a:t>
            </a:r>
            <a:r>
              <a:rPr sz="1000" dirty="0">
                <a:latin typeface="Arial"/>
                <a:cs typeface="Arial"/>
              </a:rPr>
              <a:t>r </a:t>
            </a:r>
            <a:r>
              <a:rPr sz="1000" spc="-10" dirty="0">
                <a:latin typeface="Arial"/>
                <a:cs typeface="Arial"/>
              </a:rPr>
              <a:t>assets</a:t>
            </a:r>
            <a:r>
              <a:rPr sz="1000" spc="-5" dirty="0">
                <a:latin typeface="Arial"/>
                <a:cs typeface="Arial"/>
              </a:rPr>
              <a:t>.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After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all</a:t>
            </a:r>
            <a:r>
              <a:rPr sz="1000" dirty="0">
                <a:latin typeface="Arial"/>
                <a:cs typeface="Arial"/>
              </a:rPr>
              <a:t>, client</a:t>
            </a:r>
            <a:r>
              <a:rPr sz="1000" spc="-5" dirty="0">
                <a:latin typeface="Arial"/>
                <a:cs typeface="Arial"/>
              </a:rPr>
              <a:t> data i</a:t>
            </a:r>
            <a:r>
              <a:rPr sz="1000" dirty="0">
                <a:latin typeface="Arial"/>
                <a:cs typeface="Arial"/>
              </a:rPr>
              <a:t>s a</a:t>
            </a:r>
            <a:r>
              <a:rPr sz="1000" spc="-5" dirty="0">
                <a:latin typeface="Arial"/>
                <a:cs typeface="Arial"/>
              </a:rPr>
              <a:t> business</a:t>
            </a:r>
            <a:r>
              <a:rPr sz="1000" dirty="0">
                <a:latin typeface="Arial"/>
                <a:cs typeface="Arial"/>
              </a:rPr>
              <a:t>’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most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importan</a:t>
            </a:r>
            <a:r>
              <a:rPr sz="1000" dirty="0">
                <a:latin typeface="Arial"/>
                <a:cs typeface="Arial"/>
              </a:rPr>
              <a:t>t </a:t>
            </a:r>
            <a:r>
              <a:rPr sz="1000" spc="-10" dirty="0">
                <a:latin typeface="Arial"/>
                <a:cs typeface="Arial"/>
              </a:rPr>
              <a:t>asset</a:t>
            </a:r>
            <a:r>
              <a:rPr sz="1000" spc="-5" dirty="0">
                <a:latin typeface="Arial"/>
                <a:cs typeface="Arial"/>
              </a:rPr>
              <a:t>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</a:t>
            </a:r>
            <a:r>
              <a:rPr sz="1000" dirty="0">
                <a:latin typeface="Arial"/>
                <a:cs typeface="Arial"/>
              </a:rPr>
              <a:t>d </a:t>
            </a:r>
            <a:r>
              <a:rPr sz="1000" spc="-5" dirty="0">
                <a:latin typeface="Arial"/>
                <a:cs typeface="Arial"/>
              </a:rPr>
              <a:t>ensurin</a:t>
            </a:r>
            <a:r>
              <a:rPr sz="1000" dirty="0">
                <a:latin typeface="Arial"/>
                <a:cs typeface="Arial"/>
              </a:rPr>
              <a:t>g </a:t>
            </a:r>
            <a:r>
              <a:rPr sz="1000" spc="-5" dirty="0">
                <a:latin typeface="Arial"/>
                <a:cs typeface="Arial"/>
              </a:rPr>
              <a:t>busines</a:t>
            </a:r>
            <a:r>
              <a:rPr sz="1000" dirty="0">
                <a:latin typeface="Arial"/>
                <a:cs typeface="Arial"/>
              </a:rPr>
              <a:t>s continuity</a:t>
            </a:r>
            <a:r>
              <a:rPr sz="1000" spc="-5" dirty="0">
                <a:latin typeface="Arial"/>
                <a:cs typeface="Arial"/>
              </a:rPr>
              <a:t> in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form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f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hybri</a:t>
            </a:r>
            <a:r>
              <a:rPr sz="1000" dirty="0">
                <a:latin typeface="Arial"/>
                <a:cs typeface="Arial"/>
              </a:rPr>
              <a:t>d cloud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storage</a:t>
            </a:r>
            <a:r>
              <a:rPr sz="1000" spc="-5" dirty="0">
                <a:latin typeface="Arial"/>
                <a:cs typeface="Arial"/>
              </a:rPr>
              <a:t> i</a:t>
            </a:r>
            <a:r>
              <a:rPr sz="1000" dirty="0">
                <a:latin typeface="Arial"/>
                <a:cs typeface="Arial"/>
              </a:rPr>
              <a:t>s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n </a:t>
            </a:r>
            <a:r>
              <a:rPr sz="1000" spc="-5" dirty="0">
                <a:latin typeface="Arial"/>
                <a:cs typeface="Arial"/>
              </a:rPr>
              <a:t>intelligen</a:t>
            </a:r>
            <a:r>
              <a:rPr sz="1000" dirty="0">
                <a:latin typeface="Arial"/>
                <a:cs typeface="Arial"/>
              </a:rPr>
              <a:t>t </a:t>
            </a:r>
            <a:r>
              <a:rPr sz="1000" spc="-5" dirty="0">
                <a:latin typeface="Arial"/>
                <a:cs typeface="Arial"/>
              </a:rPr>
              <a:t>an</a:t>
            </a:r>
            <a:r>
              <a:rPr sz="1000" dirty="0">
                <a:latin typeface="Arial"/>
                <a:cs typeface="Arial"/>
              </a:rPr>
              <a:t>d </a:t>
            </a:r>
            <a:r>
              <a:rPr sz="1000" spc="-5" dirty="0">
                <a:latin typeface="Arial"/>
                <a:cs typeface="Arial"/>
              </a:rPr>
              <a:t>logica</a:t>
            </a:r>
            <a:r>
              <a:rPr sz="1000" dirty="0">
                <a:latin typeface="Arial"/>
                <a:cs typeface="Arial"/>
              </a:rPr>
              <a:t>l step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toward </a:t>
            </a:r>
            <a:r>
              <a:rPr sz="1000" spc="-5" dirty="0">
                <a:latin typeface="Arial"/>
                <a:cs typeface="Arial"/>
              </a:rPr>
              <a:t>protectin</a:t>
            </a:r>
            <a:r>
              <a:rPr sz="1000" dirty="0">
                <a:latin typeface="Arial"/>
                <a:cs typeface="Arial"/>
              </a:rPr>
              <a:t>g </a:t>
            </a:r>
            <a:r>
              <a:rPr sz="1000" spc="-5" dirty="0">
                <a:latin typeface="Arial"/>
                <a:cs typeface="Arial"/>
              </a:rPr>
              <a:t>that </a:t>
            </a:r>
            <a:r>
              <a:rPr sz="1000" spc="-10" dirty="0">
                <a:latin typeface="Arial"/>
                <a:cs typeface="Arial"/>
              </a:rPr>
              <a:t>asset.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en-US" sz="2000" b="1" spc="100" dirty="0">
                <a:solidFill>
                  <a:srgbClr val="084580"/>
                </a:solidFill>
                <a:latin typeface="Arial"/>
                <a:cs typeface="Arial"/>
              </a:rPr>
              <a:t>2. </a:t>
            </a:r>
            <a:r>
              <a:rPr sz="2000" b="1" spc="100" dirty="0">
                <a:solidFill>
                  <a:srgbClr val="084580"/>
                </a:solidFill>
                <a:latin typeface="Arial"/>
                <a:cs typeface="Arial"/>
              </a:rPr>
              <a:t>Storage</a:t>
            </a:r>
            <a:endParaRPr sz="2000" b="1" dirty="0">
              <a:solidFill>
                <a:srgbClr val="084580"/>
              </a:solidFill>
              <a:latin typeface="Arial"/>
              <a:cs typeface="Arial"/>
            </a:endParaRPr>
          </a:p>
          <a:p>
            <a:pPr marL="12700" marR="7620">
              <a:lnSpc>
                <a:spcPct val="120000"/>
              </a:lnSpc>
              <a:spcBef>
                <a:spcPts val="1000"/>
              </a:spcBef>
            </a:pPr>
            <a:r>
              <a:rPr sz="1000" dirty="0">
                <a:latin typeface="Arial"/>
                <a:cs typeface="Arial"/>
              </a:rPr>
              <a:t>Businesses also benefit from local storage flexibilit</a:t>
            </a:r>
            <a:r>
              <a:rPr sz="1000" spc="-75" dirty="0">
                <a:latin typeface="Arial"/>
                <a:cs typeface="Arial"/>
              </a:rPr>
              <a:t>y</a:t>
            </a:r>
            <a:r>
              <a:rPr sz="1000" dirty="0">
                <a:latin typeface="Arial"/>
                <a:cs typeface="Arial"/>
              </a:rPr>
              <a:t>, addressing a key concern</a:t>
            </a:r>
            <a:r>
              <a:rPr sz="1000" spc="-5" dirty="0">
                <a:latin typeface="Arial"/>
                <a:cs typeface="Arial"/>
              </a:rPr>
              <a:t> that </a:t>
            </a:r>
            <a:r>
              <a:rPr sz="1000" dirty="0">
                <a:latin typeface="Arial"/>
                <a:cs typeface="Arial"/>
              </a:rPr>
              <a:t>many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small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companies</a:t>
            </a:r>
            <a:r>
              <a:rPr sz="1000" spc="-5" dirty="0">
                <a:latin typeface="Arial"/>
                <a:cs typeface="Arial"/>
              </a:rPr>
              <a:t> have</a:t>
            </a:r>
            <a:r>
              <a:rPr sz="1000" dirty="0">
                <a:latin typeface="Arial"/>
                <a:cs typeface="Arial"/>
              </a:rPr>
              <a:t>, </a:t>
            </a:r>
            <a:r>
              <a:rPr sz="1000" spc="-5" dirty="0">
                <a:latin typeface="Arial"/>
                <a:cs typeface="Arial"/>
              </a:rPr>
              <a:t>wit</a:t>
            </a:r>
            <a:r>
              <a:rPr sz="1000" dirty="0">
                <a:latin typeface="Arial"/>
                <a:cs typeface="Arial"/>
              </a:rPr>
              <a:t>h a</a:t>
            </a:r>
            <a:r>
              <a:rPr sz="1000" spc="-5" dirty="0">
                <a:latin typeface="Arial"/>
                <a:cs typeface="Arial"/>
              </a:rPr>
              <a:t> hybri</a:t>
            </a:r>
            <a:r>
              <a:rPr sz="1000" dirty="0">
                <a:latin typeface="Arial"/>
                <a:cs typeface="Arial"/>
              </a:rPr>
              <a:t>d cloud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solution. Since cloud storage is far less expensive, businesses can retain more data </a:t>
            </a:r>
            <a:r>
              <a:rPr sz="1000" spc="-5" dirty="0">
                <a:latin typeface="Arial"/>
                <a:cs typeface="Arial"/>
              </a:rPr>
              <a:t>o</a:t>
            </a:r>
            <a:r>
              <a:rPr sz="1000" dirty="0">
                <a:latin typeface="Arial"/>
                <a:cs typeface="Arial"/>
              </a:rPr>
              <a:t>n the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cloud</a:t>
            </a:r>
            <a:r>
              <a:rPr sz="1000" spc="-5" dirty="0">
                <a:latin typeface="Arial"/>
                <a:cs typeface="Arial"/>
              </a:rPr>
              <a:t> an</a:t>
            </a:r>
            <a:r>
              <a:rPr sz="1000" dirty="0">
                <a:latin typeface="Arial"/>
                <a:cs typeface="Arial"/>
              </a:rPr>
              <a:t>d </a:t>
            </a:r>
            <a:r>
              <a:rPr sz="1000" spc="-5" dirty="0">
                <a:latin typeface="Arial"/>
                <a:cs typeface="Arial"/>
              </a:rPr>
              <a:t>hav</a:t>
            </a:r>
            <a:r>
              <a:rPr sz="1000" dirty="0">
                <a:latin typeface="Arial"/>
                <a:cs typeface="Arial"/>
              </a:rPr>
              <a:t>e a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shorter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retention</a:t>
            </a:r>
            <a:r>
              <a:rPr sz="1000" spc="-5" dirty="0">
                <a:latin typeface="Arial"/>
                <a:cs typeface="Arial"/>
              </a:rPr>
              <a:t> locall</a:t>
            </a:r>
            <a:r>
              <a:rPr sz="1000" spc="-75" dirty="0">
                <a:latin typeface="Arial"/>
                <a:cs typeface="Arial"/>
              </a:rPr>
              <a:t>y</a:t>
            </a:r>
            <a:r>
              <a:rPr sz="1000" spc="-5" dirty="0">
                <a:latin typeface="Arial"/>
                <a:cs typeface="Arial"/>
              </a:rPr>
              <a:t>.</a:t>
            </a:r>
            <a:r>
              <a:rPr sz="1000" dirty="0">
                <a:latin typeface="Arial"/>
                <a:cs typeface="Arial"/>
              </a:rPr>
              <a:t> Small</a:t>
            </a:r>
            <a:r>
              <a:rPr sz="1000" spc="-5" dirty="0">
                <a:latin typeface="Arial"/>
                <a:cs typeface="Arial"/>
              </a:rPr>
              <a:t> businesse</a:t>
            </a:r>
            <a:r>
              <a:rPr sz="1000" dirty="0">
                <a:latin typeface="Arial"/>
                <a:cs typeface="Arial"/>
              </a:rPr>
              <a:t>s </a:t>
            </a:r>
            <a:r>
              <a:rPr sz="1000" spc="-5" dirty="0">
                <a:latin typeface="Arial"/>
                <a:cs typeface="Arial"/>
              </a:rPr>
              <a:t>are ofte</a:t>
            </a:r>
            <a:r>
              <a:rPr sz="1000" dirty="0">
                <a:latin typeface="Arial"/>
                <a:cs typeface="Arial"/>
              </a:rPr>
              <a:t>n concerned</a:t>
            </a:r>
            <a:r>
              <a:rPr sz="1000" spc="-5" dirty="0">
                <a:latin typeface="Arial"/>
                <a:cs typeface="Arial"/>
              </a:rPr>
              <a:t> abou</a:t>
            </a:r>
            <a:r>
              <a:rPr sz="1000" dirty="0">
                <a:latin typeface="Arial"/>
                <a:cs typeface="Arial"/>
              </a:rPr>
              <a:t>t space</a:t>
            </a:r>
            <a:r>
              <a:rPr sz="1000" spc="-5" dirty="0">
                <a:latin typeface="Arial"/>
                <a:cs typeface="Arial"/>
              </a:rPr>
              <a:t> o</a:t>
            </a:r>
            <a:r>
              <a:rPr sz="1000" dirty="0">
                <a:latin typeface="Arial"/>
                <a:cs typeface="Arial"/>
              </a:rPr>
              <a:t>n </a:t>
            </a:r>
            <a:r>
              <a:rPr sz="1000" spc="-5" dirty="0">
                <a:latin typeface="Arial"/>
                <a:cs typeface="Arial"/>
              </a:rPr>
              <a:t>loca</a:t>
            </a:r>
            <a:r>
              <a:rPr sz="1000" dirty="0">
                <a:latin typeface="Arial"/>
                <a:cs typeface="Arial"/>
              </a:rPr>
              <a:t>l storage</a:t>
            </a:r>
            <a:r>
              <a:rPr sz="1000" spc="-5" dirty="0">
                <a:latin typeface="Arial"/>
                <a:cs typeface="Arial"/>
              </a:rPr>
              <a:t> devices</a:t>
            </a:r>
            <a:r>
              <a:rPr sz="1000" dirty="0">
                <a:latin typeface="Arial"/>
                <a:cs typeface="Arial"/>
              </a:rPr>
              <a:t>, </a:t>
            </a:r>
            <a:r>
              <a:rPr sz="1000" spc="-5" dirty="0">
                <a:latin typeface="Arial"/>
                <a:cs typeface="Arial"/>
              </a:rPr>
              <a:t>an</a:t>
            </a:r>
            <a:r>
              <a:rPr sz="1000" dirty="0">
                <a:latin typeface="Arial"/>
                <a:cs typeface="Arial"/>
              </a:rPr>
              <a:t>d the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cloud</a:t>
            </a:r>
            <a:r>
              <a:rPr sz="1000" spc="-5" dirty="0">
                <a:latin typeface="Arial"/>
                <a:cs typeface="Arial"/>
              </a:rPr>
              <a:t> gives </a:t>
            </a:r>
            <a:r>
              <a:rPr sz="1000" dirty="0">
                <a:latin typeface="Arial"/>
                <a:cs typeface="Arial"/>
              </a:rPr>
              <a:t>them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chance</a:t>
            </a:r>
            <a:r>
              <a:rPr sz="1000" spc="-5" dirty="0">
                <a:latin typeface="Arial"/>
                <a:cs typeface="Arial"/>
              </a:rPr>
              <a:t> to </a:t>
            </a:r>
            <a:r>
              <a:rPr sz="1000" dirty="0">
                <a:latin typeface="Arial"/>
                <a:cs typeface="Arial"/>
              </a:rPr>
              <a:t>make</a:t>
            </a:r>
            <a:r>
              <a:rPr sz="1000" spc="-5" dirty="0">
                <a:latin typeface="Arial"/>
                <a:cs typeface="Arial"/>
              </a:rPr>
              <a:t> decision</a:t>
            </a:r>
            <a:r>
              <a:rPr sz="1000" dirty="0">
                <a:latin typeface="Arial"/>
                <a:cs typeface="Arial"/>
              </a:rPr>
              <a:t>s </a:t>
            </a:r>
            <a:r>
              <a:rPr sz="1000" spc="-5" dirty="0">
                <a:latin typeface="Arial"/>
                <a:cs typeface="Arial"/>
              </a:rPr>
              <a:t>abou</a:t>
            </a:r>
            <a:r>
              <a:rPr sz="1000" dirty="0">
                <a:latin typeface="Arial"/>
                <a:cs typeface="Arial"/>
              </a:rPr>
              <a:t>t </a:t>
            </a:r>
            <a:r>
              <a:rPr sz="1000" spc="-5" dirty="0">
                <a:latin typeface="Arial"/>
                <a:cs typeface="Arial"/>
              </a:rPr>
              <a:t>ho</a:t>
            </a:r>
            <a:r>
              <a:rPr sz="1000" dirty="0">
                <a:latin typeface="Arial"/>
                <a:cs typeface="Arial"/>
              </a:rPr>
              <a:t>w </a:t>
            </a:r>
            <a:r>
              <a:rPr sz="1000" spc="-5" dirty="0">
                <a:latin typeface="Arial"/>
                <a:cs typeface="Arial"/>
              </a:rPr>
              <a:t>lon</a:t>
            </a:r>
            <a:r>
              <a:rPr sz="1000" dirty="0">
                <a:latin typeface="Arial"/>
                <a:cs typeface="Arial"/>
              </a:rPr>
              <a:t>g </a:t>
            </a:r>
            <a:r>
              <a:rPr sz="1000" spc="-5" dirty="0">
                <a:latin typeface="Arial"/>
                <a:cs typeface="Arial"/>
              </a:rPr>
              <a:t>to </a:t>
            </a:r>
            <a:r>
              <a:rPr sz="1000" dirty="0">
                <a:latin typeface="Arial"/>
                <a:cs typeface="Arial"/>
              </a:rPr>
              <a:t>store</a:t>
            </a:r>
            <a:r>
              <a:rPr sz="1000" spc="-5" dirty="0">
                <a:latin typeface="Arial"/>
                <a:cs typeface="Arial"/>
              </a:rPr>
              <a:t> backup</a:t>
            </a:r>
            <a:r>
              <a:rPr sz="1000" dirty="0">
                <a:latin typeface="Arial"/>
                <a:cs typeface="Arial"/>
              </a:rPr>
              <a:t>s </a:t>
            </a:r>
            <a:r>
              <a:rPr sz="1000" spc="-5" dirty="0">
                <a:latin typeface="Arial"/>
                <a:cs typeface="Arial"/>
              </a:rPr>
              <a:t>on </a:t>
            </a:r>
            <a:r>
              <a:rPr sz="1000" dirty="0">
                <a:latin typeface="Arial"/>
                <a:cs typeface="Arial"/>
              </a:rPr>
              <a:t>their</a:t>
            </a:r>
            <a:r>
              <a:rPr sz="1000" spc="-5" dirty="0">
                <a:latin typeface="Arial"/>
                <a:cs typeface="Arial"/>
              </a:rPr>
              <a:t> loca</a:t>
            </a:r>
            <a:r>
              <a:rPr sz="1000" dirty="0">
                <a:latin typeface="Arial"/>
                <a:cs typeface="Arial"/>
              </a:rPr>
              <a:t>l </a:t>
            </a:r>
            <a:r>
              <a:rPr sz="1000" spc="-5" dirty="0">
                <a:latin typeface="Arial"/>
                <a:cs typeface="Arial"/>
              </a:rPr>
              <a:t>devices</a:t>
            </a:r>
            <a:r>
              <a:rPr sz="1000" dirty="0">
                <a:latin typeface="Arial"/>
                <a:cs typeface="Arial"/>
              </a:rPr>
              <a:t>. Businesses</a:t>
            </a:r>
            <a:r>
              <a:rPr sz="1000" spc="-5" dirty="0">
                <a:latin typeface="Arial"/>
                <a:cs typeface="Arial"/>
              </a:rPr>
              <a:t> n</a:t>
            </a:r>
            <a:r>
              <a:rPr sz="1000" dirty="0">
                <a:latin typeface="Arial"/>
                <a:cs typeface="Arial"/>
              </a:rPr>
              <a:t>o </a:t>
            </a:r>
            <a:r>
              <a:rPr sz="1000" spc="-5" dirty="0">
                <a:latin typeface="Arial"/>
                <a:cs typeface="Arial"/>
              </a:rPr>
              <a:t>longe</a:t>
            </a:r>
            <a:r>
              <a:rPr sz="1000" dirty="0">
                <a:latin typeface="Arial"/>
                <a:cs typeface="Arial"/>
              </a:rPr>
              <a:t>r </a:t>
            </a:r>
            <a:r>
              <a:rPr sz="1000" spc="-5" dirty="0">
                <a:latin typeface="Arial"/>
                <a:cs typeface="Arial"/>
              </a:rPr>
              <a:t>hav</a:t>
            </a:r>
            <a:r>
              <a:rPr sz="1000" dirty="0">
                <a:latin typeface="Arial"/>
                <a:cs typeface="Arial"/>
              </a:rPr>
              <a:t>e </a:t>
            </a:r>
            <a:r>
              <a:rPr sz="1000" spc="-5" dirty="0">
                <a:latin typeface="Arial"/>
                <a:cs typeface="Arial"/>
              </a:rPr>
              <a:t>to worr</a:t>
            </a:r>
            <a:r>
              <a:rPr sz="1000" dirty="0">
                <a:latin typeface="Arial"/>
                <a:cs typeface="Arial"/>
              </a:rPr>
              <a:t>y </a:t>
            </a:r>
            <a:r>
              <a:rPr sz="1000" spc="-5" dirty="0">
                <a:latin typeface="Arial"/>
                <a:cs typeface="Arial"/>
              </a:rPr>
              <a:t>abou</a:t>
            </a:r>
            <a:r>
              <a:rPr sz="1000" dirty="0">
                <a:latin typeface="Arial"/>
                <a:cs typeface="Arial"/>
              </a:rPr>
              <a:t>t </a:t>
            </a:r>
            <a:r>
              <a:rPr sz="1000" spc="-5" dirty="0">
                <a:latin typeface="Arial"/>
                <a:cs typeface="Arial"/>
              </a:rPr>
              <a:t>purchasing </a:t>
            </a:r>
            <a:r>
              <a:rPr sz="1000" dirty="0">
                <a:latin typeface="Arial"/>
                <a:cs typeface="Arial"/>
              </a:rPr>
              <a:t>more local storage, nor do they have to make difficult choices about</a:t>
            </a:r>
          </a:p>
          <a:p>
            <a:pPr marL="12700">
              <a:lnSpc>
                <a:spcPct val="120000"/>
              </a:lnSpc>
            </a:pPr>
            <a:r>
              <a:rPr sz="1000" dirty="0">
                <a:latin typeface="Arial"/>
                <a:cs typeface="Arial"/>
              </a:rPr>
              <a:t>what files to delete when they are running out of space. Once again, it</a:t>
            </a:r>
          </a:p>
          <a:p>
            <a:pPr marL="12700" marR="5080">
              <a:lnSpc>
                <a:spcPct val="120000"/>
              </a:lnSpc>
            </a:pPr>
            <a:r>
              <a:rPr sz="1000" spc="-5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s </a:t>
            </a:r>
            <a:r>
              <a:rPr sz="1000" spc="-5" dirty="0">
                <a:latin typeface="Arial"/>
                <a:cs typeface="Arial"/>
              </a:rPr>
              <a:t>importan</a:t>
            </a:r>
            <a:r>
              <a:rPr sz="1000" dirty="0">
                <a:latin typeface="Arial"/>
                <a:cs typeface="Arial"/>
              </a:rPr>
              <a:t>t </a:t>
            </a:r>
            <a:r>
              <a:rPr sz="1000" spc="-5" dirty="0">
                <a:latin typeface="Arial"/>
                <a:cs typeface="Arial"/>
              </a:rPr>
              <a:t>to emphasiz</a:t>
            </a:r>
            <a:r>
              <a:rPr sz="1000" dirty="0">
                <a:latin typeface="Arial"/>
                <a:cs typeface="Arial"/>
              </a:rPr>
              <a:t>e the</a:t>
            </a:r>
            <a:r>
              <a:rPr sz="1000" spc="-5" dirty="0">
                <a:latin typeface="Arial"/>
                <a:cs typeface="Arial"/>
              </a:rPr>
              <a:t> peac</a:t>
            </a:r>
            <a:r>
              <a:rPr sz="1000" dirty="0">
                <a:latin typeface="Arial"/>
                <a:cs typeface="Arial"/>
              </a:rPr>
              <a:t>e 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f</a:t>
            </a:r>
            <a:r>
              <a:rPr sz="1000" dirty="0">
                <a:latin typeface="Arial"/>
                <a:cs typeface="Arial"/>
              </a:rPr>
              <a:t> mind</a:t>
            </a:r>
            <a:r>
              <a:rPr sz="1000" spc="-5" dirty="0">
                <a:latin typeface="Arial"/>
                <a:cs typeface="Arial"/>
              </a:rPr>
              <a:t> that </a:t>
            </a:r>
            <a:r>
              <a:rPr sz="1000" dirty="0">
                <a:latin typeface="Arial"/>
                <a:cs typeface="Arial"/>
              </a:rPr>
              <a:t>this</a:t>
            </a:r>
            <a:r>
              <a:rPr sz="1000" spc="-5" dirty="0">
                <a:latin typeface="Arial"/>
                <a:cs typeface="Arial"/>
              </a:rPr>
              <a:t> optio</a:t>
            </a:r>
            <a:r>
              <a:rPr sz="1000" dirty="0">
                <a:latin typeface="Arial"/>
                <a:cs typeface="Arial"/>
              </a:rPr>
              <a:t>n </a:t>
            </a:r>
            <a:r>
              <a:rPr sz="1000" spc="-5" dirty="0">
                <a:latin typeface="Arial"/>
                <a:cs typeface="Arial"/>
              </a:rPr>
              <a:t>provide</a:t>
            </a:r>
            <a:r>
              <a:rPr sz="1000" dirty="0">
                <a:latin typeface="Arial"/>
                <a:cs typeface="Arial"/>
              </a:rPr>
              <a:t>s </a:t>
            </a:r>
            <a:r>
              <a:rPr sz="1000" spc="-5" dirty="0">
                <a:latin typeface="Arial"/>
                <a:cs typeface="Arial"/>
              </a:rPr>
              <a:t>for businesses</a:t>
            </a:r>
            <a:r>
              <a:rPr sz="1000" dirty="0">
                <a:latin typeface="Arial"/>
                <a:cs typeface="Arial"/>
              </a:rPr>
              <a:t>. </a:t>
            </a:r>
            <a:r>
              <a:rPr sz="1000" spc="-5" dirty="0">
                <a:latin typeface="Arial"/>
                <a:cs typeface="Arial"/>
              </a:rPr>
              <a:t>It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eliminate</a:t>
            </a:r>
            <a:r>
              <a:rPr sz="1000" dirty="0">
                <a:latin typeface="Arial"/>
                <a:cs typeface="Arial"/>
              </a:rPr>
              <a:t>s a</a:t>
            </a:r>
            <a:r>
              <a:rPr sz="1000" spc="-5" dirty="0">
                <a:latin typeface="Arial"/>
                <a:cs typeface="Arial"/>
              </a:rPr>
              <a:t> pai</a:t>
            </a:r>
            <a:r>
              <a:rPr sz="1000" dirty="0">
                <a:latin typeface="Arial"/>
                <a:cs typeface="Arial"/>
              </a:rPr>
              <a:t>n </a:t>
            </a:r>
            <a:r>
              <a:rPr sz="1000" spc="-5" dirty="0">
                <a:latin typeface="Arial"/>
                <a:cs typeface="Arial"/>
              </a:rPr>
              <a:t>poin</a:t>
            </a:r>
            <a:r>
              <a:rPr sz="1000" dirty="0">
                <a:latin typeface="Arial"/>
                <a:cs typeface="Arial"/>
              </a:rPr>
              <a:t>t </a:t>
            </a:r>
            <a:r>
              <a:rPr sz="1000" spc="-5" dirty="0">
                <a:latin typeface="Arial"/>
                <a:cs typeface="Arial"/>
              </a:rPr>
              <a:t>for </a:t>
            </a:r>
            <a:r>
              <a:rPr sz="1000" dirty="0">
                <a:latin typeface="Arial"/>
                <a:cs typeface="Arial"/>
              </a:rPr>
              <a:t>companies</a:t>
            </a:r>
            <a:r>
              <a:rPr sz="1000" spc="-5" dirty="0">
                <a:latin typeface="Arial"/>
                <a:cs typeface="Arial"/>
              </a:rPr>
              <a:t> that hav</a:t>
            </a:r>
            <a:r>
              <a:rPr sz="1000" dirty="0">
                <a:latin typeface="Arial"/>
                <a:cs typeface="Arial"/>
              </a:rPr>
              <a:t>e struggled with limited resources dedicated to storage.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Their files are available for as </a:t>
            </a:r>
            <a:r>
              <a:rPr sz="1000" spc="-5" dirty="0">
                <a:latin typeface="Arial"/>
                <a:cs typeface="Arial"/>
              </a:rPr>
              <a:t>lon</a:t>
            </a:r>
            <a:r>
              <a:rPr sz="1000" dirty="0">
                <a:latin typeface="Arial"/>
                <a:cs typeface="Arial"/>
              </a:rPr>
              <a:t>g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s they</a:t>
            </a:r>
            <a:r>
              <a:rPr sz="1000" spc="-5" dirty="0">
                <a:latin typeface="Arial"/>
                <a:cs typeface="Arial"/>
              </a:rPr>
              <a:t> need</a:t>
            </a:r>
            <a:r>
              <a:rPr sz="1000" dirty="0">
                <a:latin typeface="Arial"/>
                <a:cs typeface="Arial"/>
              </a:rPr>
              <a:t>, </a:t>
            </a:r>
            <a:r>
              <a:rPr sz="1000" spc="-5" dirty="0">
                <a:latin typeface="Arial"/>
                <a:cs typeface="Arial"/>
              </a:rPr>
              <a:t>an</a:t>
            </a:r>
            <a:r>
              <a:rPr sz="1000" dirty="0">
                <a:latin typeface="Arial"/>
                <a:cs typeface="Arial"/>
              </a:rPr>
              <a:t>d they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can</a:t>
            </a:r>
            <a:r>
              <a:rPr sz="1000" spc="-5" dirty="0">
                <a:latin typeface="Arial"/>
                <a:cs typeface="Arial"/>
              </a:rPr>
              <a:t> b</a:t>
            </a:r>
            <a:r>
              <a:rPr sz="1000" dirty="0">
                <a:latin typeface="Arial"/>
                <a:cs typeface="Arial"/>
              </a:rPr>
              <a:t>e </a:t>
            </a:r>
            <a:r>
              <a:rPr sz="1000" spc="-5" dirty="0">
                <a:latin typeface="Arial"/>
                <a:cs typeface="Arial"/>
              </a:rPr>
              <a:t>easil</a:t>
            </a:r>
            <a:r>
              <a:rPr sz="1000" dirty="0">
                <a:latin typeface="Arial"/>
                <a:cs typeface="Arial"/>
              </a:rPr>
              <a:t>y restored</a:t>
            </a:r>
            <a:r>
              <a:rPr sz="1000" spc="-5" dirty="0">
                <a:latin typeface="Arial"/>
                <a:cs typeface="Arial"/>
              </a:rPr>
              <a:t> whe</a:t>
            </a:r>
            <a:r>
              <a:rPr sz="1000" dirty="0">
                <a:latin typeface="Arial"/>
                <a:cs typeface="Arial"/>
              </a:rPr>
              <a:t>n </a:t>
            </a:r>
            <a:r>
              <a:rPr sz="1000" spc="-5" dirty="0">
                <a:latin typeface="Arial"/>
                <a:cs typeface="Arial"/>
              </a:rPr>
              <a:t>necessar</a:t>
            </a:r>
            <a:r>
              <a:rPr sz="1000" spc="-75" dirty="0">
                <a:latin typeface="Arial"/>
                <a:cs typeface="Arial"/>
              </a:rPr>
              <a:t>y</a:t>
            </a:r>
            <a:r>
              <a:rPr sz="1000" spc="-5" dirty="0">
                <a:latin typeface="Arial"/>
                <a:cs typeface="Arial"/>
              </a:rPr>
              <a:t>.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These </a:t>
            </a:r>
            <a:r>
              <a:rPr sz="1000" spc="-5" dirty="0">
                <a:latin typeface="Arial"/>
                <a:cs typeface="Arial"/>
              </a:rPr>
              <a:t>businesse</a:t>
            </a:r>
            <a:r>
              <a:rPr sz="1000" dirty="0">
                <a:latin typeface="Arial"/>
                <a:cs typeface="Arial"/>
              </a:rPr>
              <a:t>s can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cease</a:t>
            </a:r>
            <a:r>
              <a:rPr sz="1000" spc="-5" dirty="0">
                <a:latin typeface="Arial"/>
                <a:cs typeface="Arial"/>
              </a:rPr>
              <a:t> worryin</a:t>
            </a:r>
            <a:r>
              <a:rPr sz="1000" dirty="0">
                <a:latin typeface="Arial"/>
                <a:cs typeface="Arial"/>
              </a:rPr>
              <a:t>g </a:t>
            </a:r>
            <a:r>
              <a:rPr sz="1000" spc="-5" dirty="0">
                <a:latin typeface="Arial"/>
                <a:cs typeface="Arial"/>
              </a:rPr>
              <a:t>abou</a:t>
            </a:r>
            <a:r>
              <a:rPr sz="1000" dirty="0">
                <a:latin typeface="Arial"/>
                <a:cs typeface="Arial"/>
              </a:rPr>
              <a:t>t storage</a:t>
            </a:r>
            <a:r>
              <a:rPr sz="1000" spc="-5" dirty="0">
                <a:latin typeface="Arial"/>
                <a:cs typeface="Arial"/>
              </a:rPr>
              <a:t> an</a:t>
            </a:r>
            <a:r>
              <a:rPr sz="1000" dirty="0">
                <a:latin typeface="Arial"/>
                <a:cs typeface="Arial"/>
              </a:rPr>
              <a:t>d turn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their</a:t>
            </a:r>
            <a:r>
              <a:rPr sz="1000" spc="-5" dirty="0">
                <a:latin typeface="Arial"/>
                <a:cs typeface="Arial"/>
              </a:rPr>
              <a:t> attentio</a:t>
            </a:r>
            <a:r>
              <a:rPr sz="1000" dirty="0">
                <a:latin typeface="Arial"/>
                <a:cs typeface="Arial"/>
              </a:rPr>
              <a:t>n </a:t>
            </a:r>
            <a:r>
              <a:rPr sz="1000" spc="-5" dirty="0">
                <a:latin typeface="Arial"/>
                <a:cs typeface="Arial"/>
              </a:rPr>
              <a:t>to </a:t>
            </a:r>
            <a:r>
              <a:rPr sz="1000" dirty="0">
                <a:latin typeface="Arial"/>
                <a:cs typeface="Arial"/>
              </a:rPr>
              <a:t>their core competencies, confident that their data is secure and available.</a:t>
            </a: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685800" cy="10058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9" name="Picture 28" descr="security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3276600"/>
            <a:ext cx="2057400" cy="2057400"/>
          </a:xfrm>
          <a:prstGeom prst="rect">
            <a:avLst/>
          </a:prstGeom>
        </p:spPr>
      </p:pic>
      <p:pic>
        <p:nvPicPr>
          <p:cNvPr id="30" name="Picture 29" descr="storag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6858000"/>
            <a:ext cx="2057400" cy="2057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91" y="609600"/>
            <a:ext cx="3762375" cy="9048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1100" y="2286000"/>
            <a:ext cx="5410200" cy="687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950"/>
              </a:lnSpc>
            </a:pPr>
            <a:r>
              <a:rPr lang="en-US" sz="2000" b="1" i="0" spc="100" dirty="0">
                <a:solidFill>
                  <a:srgbClr val="084580"/>
                </a:solidFill>
              </a:rPr>
              <a:t>3. </a:t>
            </a:r>
            <a:r>
              <a:rPr sz="2000" b="1" i="0" spc="100" dirty="0">
                <a:solidFill>
                  <a:srgbClr val="084580"/>
                </a:solidFill>
              </a:rPr>
              <a:t>Savings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81100" y="3103091"/>
            <a:ext cx="4233545" cy="5946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0000"/>
              </a:lnSpc>
            </a:pPr>
            <a:r>
              <a:rPr sz="1000" dirty="0">
                <a:latin typeface="Arial"/>
                <a:cs typeface="Arial"/>
              </a:rPr>
              <a:t>One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f</a:t>
            </a:r>
            <a:r>
              <a:rPr sz="1000" dirty="0">
                <a:latin typeface="Arial"/>
                <a:cs typeface="Arial"/>
              </a:rPr>
              <a:t> the</a:t>
            </a:r>
            <a:r>
              <a:rPr sz="1000" spc="-5" dirty="0">
                <a:latin typeface="Arial"/>
                <a:cs typeface="Arial"/>
              </a:rPr>
              <a:t> bigges</a:t>
            </a:r>
            <a:r>
              <a:rPr sz="1000" dirty="0">
                <a:latin typeface="Arial"/>
                <a:cs typeface="Arial"/>
              </a:rPr>
              <a:t>t concerns</a:t>
            </a:r>
            <a:r>
              <a:rPr sz="1000" spc="-5" dirty="0">
                <a:latin typeface="Arial"/>
                <a:cs typeface="Arial"/>
              </a:rPr>
              <a:t> for </a:t>
            </a:r>
            <a:r>
              <a:rPr sz="1000" spc="-10" dirty="0">
                <a:latin typeface="Arial"/>
                <a:cs typeface="Arial"/>
              </a:rPr>
              <a:t>SMBs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whe</a:t>
            </a:r>
            <a:r>
              <a:rPr sz="1000" dirty="0">
                <a:latin typeface="Arial"/>
                <a:cs typeface="Arial"/>
              </a:rPr>
              <a:t>n making</a:t>
            </a:r>
            <a:r>
              <a:rPr sz="1000" spc="-5" dirty="0">
                <a:latin typeface="Arial"/>
                <a:cs typeface="Arial"/>
              </a:rPr>
              <a:t> an</a:t>
            </a:r>
            <a:r>
              <a:rPr sz="1000" dirty="0">
                <a:latin typeface="Arial"/>
                <a:cs typeface="Arial"/>
              </a:rPr>
              <a:t>y </a:t>
            </a:r>
            <a:r>
              <a:rPr sz="1000" spc="-5" dirty="0">
                <a:latin typeface="Arial"/>
                <a:cs typeface="Arial"/>
              </a:rPr>
              <a:t>sort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f</a:t>
            </a:r>
            <a:r>
              <a:rPr sz="1000" dirty="0">
                <a:latin typeface="Arial"/>
                <a:cs typeface="Arial"/>
              </a:rPr>
              <a:t> technology </a:t>
            </a:r>
            <a:r>
              <a:rPr sz="1000" spc="-5" dirty="0">
                <a:latin typeface="Arial"/>
                <a:cs typeface="Arial"/>
              </a:rPr>
              <a:t>decisio</a:t>
            </a:r>
            <a:r>
              <a:rPr sz="1000" dirty="0">
                <a:latin typeface="Arial"/>
                <a:cs typeface="Arial"/>
              </a:rPr>
              <a:t>n </a:t>
            </a:r>
            <a:r>
              <a:rPr sz="1000" spc="-5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s the</a:t>
            </a:r>
            <a:r>
              <a:rPr sz="1000" spc="-5" dirty="0">
                <a:latin typeface="Arial"/>
                <a:cs typeface="Arial"/>
              </a:rPr>
              <a:t> botto</a:t>
            </a:r>
            <a:r>
              <a:rPr sz="1000" dirty="0">
                <a:latin typeface="Arial"/>
                <a:cs typeface="Arial"/>
              </a:rPr>
              <a:t>m </a:t>
            </a:r>
            <a:r>
              <a:rPr sz="1000" spc="-5" dirty="0">
                <a:latin typeface="Arial"/>
                <a:cs typeface="Arial"/>
              </a:rPr>
              <a:t>line</a:t>
            </a:r>
            <a:r>
              <a:rPr sz="1000" dirty="0">
                <a:latin typeface="Arial"/>
                <a:cs typeface="Arial"/>
              </a:rPr>
              <a:t>. Fortunatel</a:t>
            </a:r>
            <a:r>
              <a:rPr sz="1000" spc="-75" dirty="0">
                <a:latin typeface="Arial"/>
                <a:cs typeface="Arial"/>
              </a:rPr>
              <a:t>y</a:t>
            </a:r>
            <a:r>
              <a:rPr sz="1000" spc="-5" dirty="0">
                <a:latin typeface="Arial"/>
                <a:cs typeface="Arial"/>
              </a:rPr>
              <a:t>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hybri</a:t>
            </a:r>
            <a:r>
              <a:rPr sz="1000" dirty="0">
                <a:latin typeface="Arial"/>
                <a:cs typeface="Arial"/>
              </a:rPr>
              <a:t>d cloud</a:t>
            </a:r>
            <a:r>
              <a:rPr sz="1000" spc="-5" dirty="0">
                <a:latin typeface="Arial"/>
                <a:cs typeface="Arial"/>
              </a:rPr>
              <a:t> backu</a:t>
            </a:r>
            <a:r>
              <a:rPr sz="1000" dirty="0">
                <a:latin typeface="Arial"/>
                <a:cs typeface="Arial"/>
              </a:rPr>
              <a:t>p solutions</a:t>
            </a:r>
            <a:r>
              <a:rPr sz="1000" spc="-5" dirty="0">
                <a:latin typeface="Arial"/>
                <a:cs typeface="Arial"/>
              </a:rPr>
              <a:t> are cost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e</a:t>
            </a:r>
            <a:r>
              <a:rPr sz="1000" spc="-25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fective.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5" dirty="0">
                <a:latin typeface="Arial"/>
                <a:cs typeface="Arial"/>
              </a:rPr>
              <a:t> hybri</a:t>
            </a:r>
            <a:r>
              <a:rPr sz="1000" dirty="0">
                <a:latin typeface="Arial"/>
                <a:cs typeface="Arial"/>
              </a:rPr>
              <a:t>d model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keeps</a:t>
            </a:r>
            <a:r>
              <a:rPr sz="1000" spc="-5" dirty="0">
                <a:latin typeface="Arial"/>
                <a:cs typeface="Arial"/>
              </a:rPr>
              <a:t> costs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lo</a:t>
            </a:r>
            <a:r>
              <a:rPr sz="1000" spc="-55" dirty="0">
                <a:latin typeface="Arial"/>
                <a:cs typeface="Arial"/>
              </a:rPr>
              <a:t>w</a:t>
            </a:r>
            <a:r>
              <a:rPr sz="1000" spc="-5" dirty="0">
                <a:latin typeface="Arial"/>
                <a:cs typeface="Arial"/>
              </a:rPr>
              <a:t>.</a:t>
            </a:r>
            <a:r>
              <a:rPr sz="1000" dirty="0">
                <a:latin typeface="Arial"/>
                <a:cs typeface="Arial"/>
              </a:rPr>
              <a:t> Because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companies</a:t>
            </a:r>
          </a:p>
          <a:p>
            <a:pPr marL="12700" marR="21590">
              <a:lnSpc>
                <a:spcPct val="120000"/>
              </a:lnSpc>
            </a:pPr>
            <a:r>
              <a:rPr sz="1000" spc="-5" dirty="0">
                <a:latin typeface="Arial"/>
                <a:cs typeface="Arial"/>
              </a:rPr>
              <a:t>onl</a:t>
            </a:r>
            <a:r>
              <a:rPr sz="1000" dirty="0">
                <a:latin typeface="Arial"/>
                <a:cs typeface="Arial"/>
              </a:rPr>
              <a:t>y </a:t>
            </a:r>
            <a:r>
              <a:rPr sz="1000" spc="-5" dirty="0">
                <a:latin typeface="Arial"/>
                <a:cs typeface="Arial"/>
              </a:rPr>
              <a:t>nee</a:t>
            </a:r>
            <a:r>
              <a:rPr sz="1000" dirty="0">
                <a:latin typeface="Arial"/>
                <a:cs typeface="Arial"/>
              </a:rPr>
              <a:t>d </a:t>
            </a:r>
            <a:r>
              <a:rPr sz="1000" spc="-5" dirty="0">
                <a:latin typeface="Arial"/>
                <a:cs typeface="Arial"/>
              </a:rPr>
              <a:t>to purchas</a:t>
            </a:r>
            <a:r>
              <a:rPr sz="1000" dirty="0">
                <a:latin typeface="Arial"/>
                <a:cs typeface="Arial"/>
              </a:rPr>
              <a:t>e a</a:t>
            </a:r>
            <a:r>
              <a:rPr sz="1000" spc="-5" dirty="0">
                <a:latin typeface="Arial"/>
                <a:cs typeface="Arial"/>
              </a:rPr>
              <a:t> loca</a:t>
            </a:r>
            <a:r>
              <a:rPr sz="1000" dirty="0">
                <a:latin typeface="Arial"/>
                <a:cs typeface="Arial"/>
              </a:rPr>
              <a:t>l </a:t>
            </a:r>
            <a:r>
              <a:rPr sz="1000" spc="-5" dirty="0">
                <a:latin typeface="Arial"/>
                <a:cs typeface="Arial"/>
              </a:rPr>
              <a:t>uni</a:t>
            </a:r>
            <a:r>
              <a:rPr sz="1000" dirty="0">
                <a:latin typeface="Arial"/>
                <a:cs typeface="Arial"/>
              </a:rPr>
              <a:t>t </a:t>
            </a:r>
            <a:r>
              <a:rPr sz="1000" spc="-5" dirty="0">
                <a:latin typeface="Arial"/>
                <a:cs typeface="Arial"/>
              </a:rPr>
              <a:t>whil</a:t>
            </a:r>
            <a:r>
              <a:rPr sz="1000" dirty="0">
                <a:latin typeface="Arial"/>
                <a:cs typeface="Arial"/>
              </a:rPr>
              <a:t>e the</a:t>
            </a:r>
            <a:r>
              <a:rPr sz="1000" spc="-5" dirty="0">
                <a:latin typeface="Arial"/>
                <a:cs typeface="Arial"/>
              </a:rPr>
              <a:t> rest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f</a:t>
            </a:r>
            <a:r>
              <a:rPr sz="1000" dirty="0">
                <a:latin typeface="Arial"/>
                <a:cs typeface="Arial"/>
              </a:rPr>
              <a:t> the</a:t>
            </a:r>
            <a:r>
              <a:rPr sz="1000" spc="-5" dirty="0">
                <a:latin typeface="Arial"/>
                <a:cs typeface="Arial"/>
              </a:rPr>
              <a:t> infrastructur</a:t>
            </a:r>
            <a:r>
              <a:rPr sz="1000" dirty="0">
                <a:latin typeface="Arial"/>
                <a:cs typeface="Arial"/>
              </a:rPr>
              <a:t>e </a:t>
            </a:r>
            <a:r>
              <a:rPr sz="1000" spc="-5" dirty="0">
                <a:latin typeface="Arial"/>
                <a:cs typeface="Arial"/>
              </a:rPr>
              <a:t>lie</a:t>
            </a:r>
            <a:r>
              <a:rPr sz="1000" dirty="0">
                <a:latin typeface="Arial"/>
                <a:cs typeface="Arial"/>
              </a:rPr>
              <a:t>s </a:t>
            </a:r>
            <a:r>
              <a:rPr sz="1000" spc="-5" dirty="0">
                <a:latin typeface="Arial"/>
                <a:cs typeface="Arial"/>
              </a:rPr>
              <a:t>in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cloud. 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5" dirty="0">
                <a:latin typeface="Arial"/>
                <a:cs typeface="Arial"/>
              </a:rPr>
              <a:t> cost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 businesse</a:t>
            </a:r>
            <a:r>
              <a:rPr sz="1000" dirty="0">
                <a:latin typeface="Arial"/>
                <a:cs typeface="Arial"/>
              </a:rPr>
              <a:t>s </a:t>
            </a:r>
            <a:r>
              <a:rPr sz="1000" spc="-5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s a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simple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monthly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fee</a:t>
            </a:r>
            <a:r>
              <a:rPr sz="1000" spc="-5" dirty="0">
                <a:latin typeface="Arial"/>
                <a:cs typeface="Arial"/>
              </a:rPr>
              <a:t> that </a:t>
            </a:r>
            <a:r>
              <a:rPr sz="1000" dirty="0">
                <a:latin typeface="Arial"/>
                <a:cs typeface="Arial"/>
              </a:rPr>
              <a:t>covers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 </a:t>
            </a:r>
            <a:r>
              <a:rPr sz="1000" spc="-5" dirty="0">
                <a:latin typeface="Arial"/>
                <a:cs typeface="Arial"/>
              </a:rPr>
              <a:t>cost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f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leveragin</a:t>
            </a:r>
            <a:r>
              <a:rPr sz="1000" dirty="0">
                <a:latin typeface="Arial"/>
                <a:cs typeface="Arial"/>
              </a:rPr>
              <a:t>g the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cloud</a:t>
            </a:r>
            <a:r>
              <a:rPr sz="1000" spc="-5" dirty="0">
                <a:latin typeface="Arial"/>
                <a:cs typeface="Arial"/>
              </a:rPr>
              <a:t> an</a:t>
            </a:r>
            <a:r>
              <a:rPr sz="1000" dirty="0">
                <a:latin typeface="Arial"/>
                <a:cs typeface="Arial"/>
              </a:rPr>
              <a:t>d </a:t>
            </a:r>
            <a:r>
              <a:rPr sz="1000" spc="-5" dirty="0">
                <a:latin typeface="Arial"/>
                <a:cs typeface="Arial"/>
              </a:rPr>
              <a:t>al</a:t>
            </a:r>
            <a:r>
              <a:rPr sz="1000" dirty="0">
                <a:latin typeface="Arial"/>
                <a:cs typeface="Arial"/>
              </a:rPr>
              <a:t>l 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f</a:t>
            </a:r>
            <a:r>
              <a:rPr sz="1000" dirty="0">
                <a:latin typeface="Arial"/>
                <a:cs typeface="Arial"/>
              </a:rPr>
              <a:t> the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services</a:t>
            </a:r>
            <a:r>
              <a:rPr sz="1000" spc="-5" dirty="0">
                <a:latin typeface="Arial"/>
                <a:cs typeface="Arial"/>
              </a:rPr>
              <a:t> outline</a:t>
            </a:r>
            <a:r>
              <a:rPr sz="1000" dirty="0">
                <a:latin typeface="Arial"/>
                <a:cs typeface="Arial"/>
              </a:rPr>
              <a:t>d </a:t>
            </a:r>
            <a:r>
              <a:rPr sz="1000" spc="-5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n the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SLA.</a:t>
            </a:r>
            <a:r>
              <a:rPr sz="1000" dirty="0">
                <a:latin typeface="Arial"/>
                <a:cs typeface="Arial"/>
              </a:rPr>
              <a:t>  </a:t>
            </a:r>
            <a:r>
              <a:rPr sz="1000" spc="-5" dirty="0">
                <a:latin typeface="Arial"/>
                <a:cs typeface="Arial"/>
              </a:rPr>
              <a:t>It</a:t>
            </a:r>
            <a:r>
              <a:rPr sz="1000" spc="-25" dirty="0">
                <a:latin typeface="Arial"/>
                <a:cs typeface="Arial"/>
              </a:rPr>
              <a:t>’</a:t>
            </a:r>
            <a:r>
              <a:rPr sz="1000" dirty="0">
                <a:latin typeface="Arial"/>
                <a:cs typeface="Arial"/>
              </a:rPr>
              <a:t>s important for businesses to look for a solutions provider that can o</a:t>
            </a:r>
            <a:r>
              <a:rPr sz="1000" spc="-20" dirty="0">
                <a:latin typeface="Arial"/>
                <a:cs typeface="Arial"/>
              </a:rPr>
              <a:t>f</a:t>
            </a:r>
            <a:r>
              <a:rPr sz="1000" dirty="0">
                <a:latin typeface="Arial"/>
                <a:cs typeface="Arial"/>
              </a:rPr>
              <a:t>fer fixed cloud</a:t>
            </a:r>
            <a:r>
              <a:rPr sz="1000" spc="-5" dirty="0">
                <a:latin typeface="Arial"/>
                <a:cs typeface="Arial"/>
              </a:rPr>
              <a:t> pricing.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en-US" sz="2000" b="1" spc="-30" dirty="0">
                <a:solidFill>
                  <a:srgbClr val="084580"/>
                </a:solidFill>
                <a:latin typeface="Arial"/>
                <a:cs typeface="Arial"/>
              </a:rPr>
              <a:t>4. </a:t>
            </a:r>
            <a:r>
              <a:rPr sz="2000" b="1" spc="-30" dirty="0">
                <a:solidFill>
                  <a:srgbClr val="084580"/>
                </a:solidFill>
                <a:latin typeface="Arial"/>
                <a:cs typeface="Arial"/>
              </a:rPr>
              <a:t>V</a:t>
            </a:r>
            <a:r>
              <a:rPr sz="2000" b="1" spc="95" dirty="0">
                <a:solidFill>
                  <a:srgbClr val="084580"/>
                </a:solidFill>
                <a:latin typeface="Arial"/>
                <a:cs typeface="Arial"/>
              </a:rPr>
              <a:t>irtualization</a:t>
            </a:r>
            <a:endParaRPr sz="2000" b="1" dirty="0">
              <a:solidFill>
                <a:srgbClr val="084580"/>
              </a:solidFill>
              <a:latin typeface="Arial"/>
              <a:cs typeface="Arial"/>
            </a:endParaRPr>
          </a:p>
          <a:p>
            <a:pPr marL="12700" marR="26670">
              <a:lnSpc>
                <a:spcPct val="120000"/>
              </a:lnSpc>
              <a:spcBef>
                <a:spcPts val="1000"/>
              </a:spcBef>
            </a:pPr>
            <a:r>
              <a:rPr sz="1000" spc="-5" dirty="0">
                <a:latin typeface="Arial"/>
                <a:cs typeface="Arial"/>
              </a:rPr>
              <a:t>In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5" dirty="0">
                <a:latin typeface="Arial"/>
                <a:cs typeface="Arial"/>
              </a:rPr>
              <a:t> even</a:t>
            </a:r>
            <a:r>
              <a:rPr sz="1000" dirty="0">
                <a:latin typeface="Arial"/>
                <a:cs typeface="Arial"/>
              </a:rPr>
              <a:t>t 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f</a:t>
            </a:r>
            <a:r>
              <a:rPr sz="1000" dirty="0">
                <a:latin typeface="Arial"/>
                <a:cs typeface="Arial"/>
              </a:rPr>
              <a:t> a</a:t>
            </a:r>
            <a:r>
              <a:rPr sz="1000" spc="-5" dirty="0">
                <a:latin typeface="Arial"/>
                <a:cs typeface="Arial"/>
              </a:rPr>
              <a:t> disaste</a:t>
            </a:r>
            <a:r>
              <a:rPr sz="1000" spc="-55" dirty="0">
                <a:latin typeface="Arial"/>
                <a:cs typeface="Arial"/>
              </a:rPr>
              <a:t>r</a:t>
            </a:r>
            <a:r>
              <a:rPr sz="1000" spc="-5" dirty="0">
                <a:latin typeface="Arial"/>
                <a:cs typeface="Arial"/>
              </a:rPr>
              <a:t>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</a:t>
            </a:r>
            <a:r>
              <a:rPr sz="1000" dirty="0">
                <a:latin typeface="Arial"/>
                <a:cs typeface="Arial"/>
              </a:rPr>
              <a:t>e </a:t>
            </a:r>
            <a:r>
              <a:rPr sz="1000" spc="-5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t </a:t>
            </a:r>
            <a:r>
              <a:rPr sz="1000" spc="-5" dirty="0">
                <a:latin typeface="Arial"/>
                <a:cs typeface="Arial"/>
              </a:rPr>
              <a:t>natura</a:t>
            </a:r>
            <a:r>
              <a:rPr sz="1000" dirty="0">
                <a:latin typeface="Arial"/>
                <a:cs typeface="Arial"/>
              </a:rPr>
              <a:t>l </a:t>
            </a:r>
            <a:r>
              <a:rPr sz="1000" spc="-5" dirty="0">
                <a:latin typeface="Arial"/>
                <a:cs typeface="Arial"/>
              </a:rPr>
              <a:t>o</a:t>
            </a:r>
            <a:r>
              <a:rPr sz="1000" dirty="0">
                <a:latin typeface="Arial"/>
                <a:cs typeface="Arial"/>
              </a:rPr>
              <a:t>r technical,</a:t>
            </a:r>
            <a:r>
              <a:rPr sz="1000" spc="-5" dirty="0">
                <a:latin typeface="Arial"/>
                <a:cs typeface="Arial"/>
              </a:rPr>
              <a:t> businesse</a:t>
            </a:r>
            <a:r>
              <a:rPr sz="1000" dirty="0">
                <a:latin typeface="Arial"/>
                <a:cs typeface="Arial"/>
              </a:rPr>
              <a:t>s </a:t>
            </a:r>
            <a:r>
              <a:rPr sz="1000" spc="-10" dirty="0">
                <a:latin typeface="Arial"/>
                <a:cs typeface="Arial"/>
              </a:rPr>
              <a:t>must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 </a:t>
            </a:r>
            <a:r>
              <a:rPr sz="1000" dirty="0">
                <a:latin typeface="Arial"/>
                <a:cs typeface="Arial"/>
              </a:rPr>
              <a:t>confident that their data was backed up, and that it can be restored in a timely manne</a:t>
            </a:r>
            <a:r>
              <a:rPr sz="1000" spc="-55" dirty="0">
                <a:latin typeface="Arial"/>
                <a:cs typeface="Arial"/>
              </a:rPr>
              <a:t>r</a:t>
            </a:r>
            <a:r>
              <a:rPr sz="1000" dirty="0">
                <a:latin typeface="Arial"/>
                <a:cs typeface="Arial"/>
              </a:rPr>
              <a:t>. When SMBs experience downtime, they stand to lose a </a:t>
            </a:r>
            <a:r>
              <a:rPr sz="1000" spc="-5" dirty="0">
                <a:latin typeface="Arial"/>
                <a:cs typeface="Arial"/>
              </a:rPr>
              <a:t>grea</a:t>
            </a:r>
            <a:r>
              <a:rPr sz="1000" dirty="0">
                <a:latin typeface="Arial"/>
                <a:cs typeface="Arial"/>
              </a:rPr>
              <a:t>t </a:t>
            </a:r>
            <a:r>
              <a:rPr sz="1000" spc="-5" dirty="0">
                <a:latin typeface="Arial"/>
                <a:cs typeface="Arial"/>
              </a:rPr>
              <a:t>dea</a:t>
            </a:r>
            <a:r>
              <a:rPr sz="1000" dirty="0">
                <a:latin typeface="Arial"/>
                <a:cs typeface="Arial"/>
              </a:rPr>
              <a:t>l 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f</a:t>
            </a:r>
            <a:r>
              <a:rPr sz="1000" dirty="0">
                <a:latin typeface="Arial"/>
                <a:cs typeface="Arial"/>
              </a:rPr>
              <a:t> money</a:t>
            </a:r>
            <a:r>
              <a:rPr sz="1000" spc="-5" dirty="0">
                <a:latin typeface="Arial"/>
                <a:cs typeface="Arial"/>
              </a:rPr>
              <a:t> a</a:t>
            </a:r>
            <a:r>
              <a:rPr sz="1000" dirty="0">
                <a:latin typeface="Arial"/>
                <a:cs typeface="Arial"/>
              </a:rPr>
              <a:t>s </a:t>
            </a:r>
            <a:r>
              <a:rPr sz="1000" spc="-5" dirty="0">
                <a:latin typeface="Arial"/>
                <a:cs typeface="Arial"/>
              </a:rPr>
              <a:t>IT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strives</a:t>
            </a:r>
            <a:r>
              <a:rPr sz="1000" spc="-5" dirty="0">
                <a:latin typeface="Arial"/>
                <a:cs typeface="Arial"/>
              </a:rPr>
              <a:t> to brin</a:t>
            </a:r>
            <a:r>
              <a:rPr sz="1000" dirty="0">
                <a:latin typeface="Arial"/>
                <a:cs typeface="Arial"/>
              </a:rPr>
              <a:t>g </a:t>
            </a:r>
            <a:r>
              <a:rPr sz="1000" spc="-5" dirty="0">
                <a:latin typeface="Arial"/>
                <a:cs typeface="Arial"/>
              </a:rPr>
              <a:t>operation</a:t>
            </a:r>
            <a:r>
              <a:rPr sz="1000" dirty="0">
                <a:latin typeface="Arial"/>
                <a:cs typeface="Arial"/>
              </a:rPr>
              <a:t>s </a:t>
            </a:r>
            <a:r>
              <a:rPr sz="1000" spc="-5" dirty="0">
                <a:latin typeface="Arial"/>
                <a:cs typeface="Arial"/>
              </a:rPr>
              <a:t>bac</a:t>
            </a:r>
            <a:r>
              <a:rPr sz="1000" dirty="0">
                <a:latin typeface="Arial"/>
                <a:cs typeface="Arial"/>
              </a:rPr>
              <a:t>k </a:t>
            </a:r>
            <a:r>
              <a:rPr sz="1000" spc="-5" dirty="0">
                <a:latin typeface="Arial"/>
                <a:cs typeface="Arial"/>
              </a:rPr>
              <a:t>online</a:t>
            </a:r>
            <a:r>
              <a:rPr sz="1000" dirty="0">
                <a:latin typeface="Arial"/>
                <a:cs typeface="Arial"/>
              </a:rPr>
              <a:t>. </a:t>
            </a:r>
            <a:r>
              <a:rPr sz="1000" spc="-5" dirty="0">
                <a:latin typeface="Arial"/>
                <a:cs typeface="Arial"/>
              </a:rPr>
              <a:t>In </a:t>
            </a:r>
            <a:r>
              <a:rPr sz="1000" dirty="0">
                <a:latin typeface="Arial"/>
                <a:cs typeface="Arial"/>
              </a:rPr>
              <a:t>these </a:t>
            </a:r>
            <a:r>
              <a:rPr sz="1000" spc="-5" dirty="0">
                <a:latin typeface="Arial"/>
                <a:cs typeface="Arial"/>
              </a:rPr>
              <a:t>instances</a:t>
            </a:r>
            <a:r>
              <a:rPr sz="1000" dirty="0">
                <a:latin typeface="Arial"/>
                <a:cs typeface="Arial"/>
              </a:rPr>
              <a:t>, virtual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machines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(VM) can</a:t>
            </a:r>
            <a:r>
              <a:rPr sz="1000" spc="-5" dirty="0">
                <a:latin typeface="Arial"/>
                <a:cs typeface="Arial"/>
              </a:rPr>
              <a:t> b</a:t>
            </a:r>
            <a:r>
              <a:rPr sz="1000" dirty="0">
                <a:latin typeface="Arial"/>
                <a:cs typeface="Arial"/>
              </a:rPr>
              <a:t>e the</a:t>
            </a:r>
            <a:r>
              <a:rPr sz="1000" spc="-5" dirty="0">
                <a:latin typeface="Arial"/>
                <a:cs typeface="Arial"/>
              </a:rPr>
              <a:t> di</a:t>
            </a:r>
            <a:r>
              <a:rPr sz="1000" spc="-20" dirty="0">
                <a:latin typeface="Arial"/>
                <a:cs typeface="Arial"/>
              </a:rPr>
              <a:t>f</a:t>
            </a:r>
            <a:r>
              <a:rPr sz="1000" dirty="0">
                <a:latin typeface="Arial"/>
                <a:cs typeface="Arial"/>
              </a:rPr>
              <a:t>ference</a:t>
            </a:r>
            <a:r>
              <a:rPr sz="1000" spc="-5" dirty="0">
                <a:latin typeface="Arial"/>
                <a:cs typeface="Arial"/>
              </a:rPr>
              <a:t> betwee</a:t>
            </a:r>
            <a:r>
              <a:rPr sz="1000" dirty="0">
                <a:latin typeface="Arial"/>
                <a:cs typeface="Arial"/>
              </a:rPr>
              <a:t>n </a:t>
            </a:r>
            <a:r>
              <a:rPr sz="1000" spc="-5" dirty="0">
                <a:latin typeface="Arial"/>
                <a:cs typeface="Arial"/>
              </a:rPr>
              <a:t>downtime an</a:t>
            </a:r>
            <a:r>
              <a:rPr sz="1000" dirty="0">
                <a:latin typeface="Arial"/>
                <a:cs typeface="Arial"/>
              </a:rPr>
              <a:t>d </a:t>
            </a:r>
            <a:r>
              <a:rPr sz="1000" spc="-5" dirty="0">
                <a:latin typeface="Arial"/>
                <a:cs typeface="Arial"/>
              </a:rPr>
              <a:t>uptime</a:t>
            </a:r>
            <a:r>
              <a:rPr sz="1000" dirty="0">
                <a:latin typeface="Arial"/>
                <a:cs typeface="Arial"/>
              </a:rPr>
              <a:t>. VMs </a:t>
            </a:r>
            <a:r>
              <a:rPr sz="1000" spc="-5" dirty="0">
                <a:latin typeface="Arial"/>
                <a:cs typeface="Arial"/>
              </a:rPr>
              <a:t>ar</a:t>
            </a:r>
            <a:r>
              <a:rPr sz="1000" dirty="0">
                <a:latin typeface="Arial"/>
                <a:cs typeface="Arial"/>
              </a:rPr>
              <a:t>e copies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f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workstation</a:t>
            </a:r>
            <a:r>
              <a:rPr sz="1000" dirty="0">
                <a:latin typeface="Arial"/>
                <a:cs typeface="Arial"/>
              </a:rPr>
              <a:t>s </a:t>
            </a:r>
            <a:r>
              <a:rPr sz="1000" spc="-5" dirty="0">
                <a:latin typeface="Arial"/>
                <a:cs typeface="Arial"/>
              </a:rPr>
              <a:t>o</a:t>
            </a:r>
            <a:r>
              <a:rPr sz="1000" dirty="0">
                <a:latin typeface="Arial"/>
                <a:cs typeface="Arial"/>
              </a:rPr>
              <a:t>r servers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running</a:t>
            </a:r>
            <a:r>
              <a:rPr sz="1000" spc="-5" dirty="0">
                <a:latin typeface="Arial"/>
                <a:cs typeface="Arial"/>
              </a:rPr>
              <a:t> o</a:t>
            </a:r>
            <a:r>
              <a:rPr sz="1000" dirty="0">
                <a:latin typeface="Arial"/>
                <a:cs typeface="Arial"/>
              </a:rPr>
              <a:t>n a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server </a:t>
            </a:r>
            <a:r>
              <a:rPr sz="1000" spc="-5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n the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cloud.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Every</a:t>
            </a:r>
            <a:r>
              <a:rPr sz="1000" spc="-5" dirty="0">
                <a:latin typeface="Arial"/>
                <a:cs typeface="Arial"/>
              </a:rPr>
              <a:t> aspec</a:t>
            </a:r>
            <a:r>
              <a:rPr sz="1000" dirty="0">
                <a:latin typeface="Arial"/>
                <a:cs typeface="Arial"/>
              </a:rPr>
              <a:t>t 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f</a:t>
            </a:r>
            <a:r>
              <a:rPr sz="1000" dirty="0">
                <a:latin typeface="Arial"/>
                <a:cs typeface="Arial"/>
              </a:rPr>
              <a:t> the</a:t>
            </a:r>
            <a:r>
              <a:rPr sz="1000" spc="-5" dirty="0">
                <a:latin typeface="Arial"/>
                <a:cs typeface="Arial"/>
              </a:rPr>
              <a:t> duplicate</a:t>
            </a:r>
            <a:r>
              <a:rPr sz="1000" dirty="0">
                <a:latin typeface="Arial"/>
                <a:cs typeface="Arial"/>
              </a:rPr>
              <a:t>d machine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can</a:t>
            </a:r>
            <a:r>
              <a:rPr sz="1000" spc="-5" dirty="0">
                <a:latin typeface="Arial"/>
                <a:cs typeface="Arial"/>
              </a:rPr>
              <a:t> b</a:t>
            </a:r>
            <a:r>
              <a:rPr sz="1000" dirty="0">
                <a:latin typeface="Arial"/>
                <a:cs typeface="Arial"/>
              </a:rPr>
              <a:t>e run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from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this virtual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machine</a:t>
            </a:r>
            <a:r>
              <a:rPr sz="1000" spc="-5" dirty="0">
                <a:latin typeface="Arial"/>
                <a:cs typeface="Arial"/>
              </a:rPr>
              <a:t> that live</a:t>
            </a:r>
            <a:r>
              <a:rPr sz="1000" dirty="0">
                <a:latin typeface="Arial"/>
                <a:cs typeface="Arial"/>
              </a:rPr>
              <a:t>s </a:t>
            </a:r>
            <a:r>
              <a:rPr sz="1000" spc="-5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n the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cloud,</a:t>
            </a:r>
            <a:r>
              <a:rPr sz="1000" spc="-5" dirty="0">
                <a:latin typeface="Arial"/>
                <a:cs typeface="Arial"/>
              </a:rPr>
              <a:t> an</a:t>
            </a:r>
            <a:r>
              <a:rPr sz="1000" dirty="0">
                <a:latin typeface="Arial"/>
                <a:cs typeface="Arial"/>
              </a:rPr>
              <a:t>d </a:t>
            </a:r>
            <a:r>
              <a:rPr sz="1000" spc="-5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s therefore</a:t>
            </a:r>
            <a:r>
              <a:rPr sz="1000" spc="-5" dirty="0">
                <a:latin typeface="Arial"/>
                <a:cs typeface="Arial"/>
              </a:rPr>
              <a:t> no</a:t>
            </a:r>
            <a:r>
              <a:rPr sz="1000" dirty="0">
                <a:latin typeface="Arial"/>
                <a:cs typeface="Arial"/>
              </a:rPr>
              <a:t>t vulnerable</a:t>
            </a:r>
            <a:r>
              <a:rPr sz="1000" spc="-5" dirty="0">
                <a:latin typeface="Arial"/>
                <a:cs typeface="Arial"/>
              </a:rPr>
              <a:t> to localize</a:t>
            </a:r>
            <a:r>
              <a:rPr sz="1000" dirty="0">
                <a:latin typeface="Arial"/>
                <a:cs typeface="Arial"/>
              </a:rPr>
              <a:t>d </a:t>
            </a:r>
            <a:r>
              <a:rPr sz="1000" spc="-5" dirty="0">
                <a:latin typeface="Arial"/>
                <a:cs typeface="Arial"/>
              </a:rPr>
              <a:t>phenomena</a:t>
            </a:r>
            <a:r>
              <a:rPr sz="1000" dirty="0">
                <a:latin typeface="Arial"/>
                <a:cs typeface="Arial"/>
              </a:rPr>
              <a:t>, </a:t>
            </a:r>
            <a:r>
              <a:rPr sz="1000" spc="-5" dirty="0">
                <a:latin typeface="Arial"/>
                <a:cs typeface="Arial"/>
              </a:rPr>
              <a:t>lik</a:t>
            </a:r>
            <a:r>
              <a:rPr sz="1000" dirty="0">
                <a:latin typeface="Arial"/>
                <a:cs typeface="Arial"/>
              </a:rPr>
              <a:t>e a</a:t>
            </a:r>
            <a:r>
              <a:rPr sz="1000" spc="-5" dirty="0">
                <a:latin typeface="Arial"/>
                <a:cs typeface="Arial"/>
              </a:rPr>
              <a:t> weathe</a:t>
            </a:r>
            <a:r>
              <a:rPr sz="1000" dirty="0">
                <a:latin typeface="Arial"/>
                <a:cs typeface="Arial"/>
              </a:rPr>
              <a:t>r </a:t>
            </a:r>
            <a:r>
              <a:rPr sz="1000" spc="-5" dirty="0">
                <a:latin typeface="Arial"/>
                <a:cs typeface="Arial"/>
              </a:rPr>
              <a:t>disaste</a:t>
            </a:r>
            <a:r>
              <a:rPr sz="1000" spc="-55" dirty="0">
                <a:latin typeface="Arial"/>
                <a:cs typeface="Arial"/>
              </a:rPr>
              <a:t>r</a:t>
            </a:r>
            <a:r>
              <a:rPr sz="1000" spc="-5" dirty="0">
                <a:latin typeface="Arial"/>
                <a:cs typeface="Arial"/>
              </a:rPr>
              <a:t>.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Companie</a:t>
            </a:r>
            <a:r>
              <a:rPr sz="1000" dirty="0">
                <a:latin typeface="Arial"/>
                <a:cs typeface="Arial"/>
              </a:rPr>
              <a:t>s can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failover</a:t>
            </a:r>
          </a:p>
          <a:p>
            <a:pPr marL="12700" marR="240665">
              <a:lnSpc>
                <a:spcPct val="120000"/>
              </a:lnSpc>
            </a:pPr>
            <a:r>
              <a:rPr sz="1000" spc="-5" dirty="0">
                <a:latin typeface="Arial"/>
                <a:cs typeface="Arial"/>
              </a:rPr>
              <a:t>to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cloud</a:t>
            </a:r>
            <a:r>
              <a:rPr sz="1000" spc="-5" dirty="0">
                <a:latin typeface="Arial"/>
                <a:cs typeface="Arial"/>
              </a:rPr>
              <a:t> to avoi</a:t>
            </a:r>
            <a:r>
              <a:rPr sz="1000" dirty="0">
                <a:latin typeface="Arial"/>
                <a:cs typeface="Arial"/>
              </a:rPr>
              <a:t>d </a:t>
            </a:r>
            <a:r>
              <a:rPr sz="1000" spc="-5" dirty="0">
                <a:latin typeface="Arial"/>
                <a:cs typeface="Arial"/>
              </a:rPr>
              <a:t>downtime</a:t>
            </a:r>
            <a:r>
              <a:rPr sz="1000" dirty="0">
                <a:latin typeface="Arial"/>
                <a:cs typeface="Arial"/>
              </a:rPr>
              <a:t>, keeping</a:t>
            </a:r>
            <a:r>
              <a:rPr sz="1000" spc="-5" dirty="0">
                <a:latin typeface="Arial"/>
                <a:cs typeface="Arial"/>
              </a:rPr>
              <a:t> dat</a:t>
            </a:r>
            <a:r>
              <a:rPr sz="1000" dirty="0">
                <a:latin typeface="Arial"/>
                <a:cs typeface="Arial"/>
              </a:rPr>
              <a:t>a </a:t>
            </a:r>
            <a:r>
              <a:rPr sz="1000" spc="-5" dirty="0">
                <a:latin typeface="Arial"/>
                <a:cs typeface="Arial"/>
              </a:rPr>
              <a:t>an</a:t>
            </a:r>
            <a:r>
              <a:rPr sz="1000" dirty="0">
                <a:latin typeface="Arial"/>
                <a:cs typeface="Arial"/>
              </a:rPr>
              <a:t>d </a:t>
            </a:r>
            <a:r>
              <a:rPr sz="1000" spc="-5" dirty="0">
                <a:latin typeface="Arial"/>
                <a:cs typeface="Arial"/>
              </a:rPr>
              <a:t>operation</a:t>
            </a:r>
            <a:r>
              <a:rPr sz="1000" dirty="0">
                <a:latin typeface="Arial"/>
                <a:cs typeface="Arial"/>
              </a:rPr>
              <a:t>s running smoothly</a:t>
            </a:r>
            <a:r>
              <a:rPr sz="1000" spc="-5" dirty="0">
                <a:latin typeface="Arial"/>
                <a:cs typeface="Arial"/>
              </a:rPr>
              <a:t> an</a:t>
            </a:r>
            <a:r>
              <a:rPr sz="1000" dirty="0">
                <a:latin typeface="Arial"/>
                <a:cs typeface="Arial"/>
              </a:rPr>
              <a:t>d consistentl</a:t>
            </a:r>
            <a:r>
              <a:rPr sz="1000" spc="-75" dirty="0">
                <a:latin typeface="Arial"/>
                <a:cs typeface="Arial"/>
              </a:rPr>
              <a:t>y</a:t>
            </a:r>
            <a:r>
              <a:rPr sz="1000" spc="-5" dirty="0">
                <a:latin typeface="Arial"/>
                <a:cs typeface="Arial"/>
              </a:rPr>
              <a:t>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ensurin</a:t>
            </a:r>
            <a:r>
              <a:rPr sz="1000" dirty="0">
                <a:latin typeface="Arial"/>
                <a:cs typeface="Arial"/>
              </a:rPr>
              <a:t>g </a:t>
            </a:r>
            <a:r>
              <a:rPr sz="1000" spc="-5" dirty="0">
                <a:latin typeface="Arial"/>
                <a:cs typeface="Arial"/>
              </a:rPr>
              <a:t>busines</a:t>
            </a:r>
            <a:r>
              <a:rPr sz="1000" dirty="0">
                <a:latin typeface="Arial"/>
                <a:cs typeface="Arial"/>
              </a:rPr>
              <a:t>s continuity</a:t>
            </a:r>
            <a:r>
              <a:rPr sz="1000" spc="-5" dirty="0">
                <a:latin typeface="Arial"/>
                <a:cs typeface="Arial"/>
              </a:rPr>
              <a:t> eve</a:t>
            </a:r>
            <a:r>
              <a:rPr sz="1000" dirty="0">
                <a:latin typeface="Arial"/>
                <a:cs typeface="Arial"/>
              </a:rPr>
              <a:t>n </a:t>
            </a:r>
            <a:r>
              <a:rPr sz="1000" spc="-5" dirty="0">
                <a:latin typeface="Arial"/>
                <a:cs typeface="Arial"/>
              </a:rPr>
              <a:t>whe</a:t>
            </a:r>
            <a:r>
              <a:rPr sz="1000" dirty="0">
                <a:latin typeface="Arial"/>
                <a:cs typeface="Arial"/>
              </a:rPr>
              <a:t>n the winds are strong and the weather fierce.</a:t>
            </a:r>
          </a:p>
          <a:p>
            <a:pPr marL="12700" marR="219710">
              <a:lnSpc>
                <a:spcPct val="120000"/>
              </a:lnSpc>
              <a:spcBef>
                <a:spcPts val="900"/>
              </a:spcBef>
            </a:pPr>
            <a:r>
              <a:rPr sz="1000" spc="-5" dirty="0">
                <a:latin typeface="Arial"/>
                <a:cs typeface="Arial"/>
              </a:rPr>
              <a:t>Hybri</a:t>
            </a:r>
            <a:r>
              <a:rPr sz="1000" dirty="0">
                <a:latin typeface="Arial"/>
                <a:cs typeface="Arial"/>
              </a:rPr>
              <a:t>d cloud</a:t>
            </a:r>
            <a:r>
              <a:rPr sz="1000" spc="-5" dirty="0">
                <a:latin typeface="Arial"/>
                <a:cs typeface="Arial"/>
              </a:rPr>
              <a:t> backu</a:t>
            </a:r>
            <a:r>
              <a:rPr sz="1000" dirty="0">
                <a:latin typeface="Arial"/>
                <a:cs typeface="Arial"/>
              </a:rPr>
              <a:t>p solutions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-25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fer businesse</a:t>
            </a:r>
            <a:r>
              <a:rPr sz="1000" dirty="0">
                <a:latin typeface="Arial"/>
                <a:cs typeface="Arial"/>
              </a:rPr>
              <a:t>s the</a:t>
            </a:r>
            <a:r>
              <a:rPr sz="1000" spc="-5" dirty="0">
                <a:latin typeface="Arial"/>
                <a:cs typeface="Arial"/>
              </a:rPr>
              <a:t> bes</a:t>
            </a:r>
            <a:r>
              <a:rPr sz="1000" dirty="0">
                <a:latin typeface="Arial"/>
                <a:cs typeface="Arial"/>
              </a:rPr>
              <a:t>t 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f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bot</a:t>
            </a:r>
            <a:r>
              <a:rPr sz="1000" dirty="0">
                <a:latin typeface="Arial"/>
                <a:cs typeface="Arial"/>
              </a:rPr>
              <a:t>h </a:t>
            </a:r>
            <a:r>
              <a:rPr sz="1000" spc="-5" dirty="0">
                <a:latin typeface="Arial"/>
                <a:cs typeface="Arial"/>
              </a:rPr>
              <a:t>worlds, an</a:t>
            </a:r>
            <a:r>
              <a:rPr sz="1000" dirty="0">
                <a:latin typeface="Arial"/>
                <a:cs typeface="Arial"/>
              </a:rPr>
              <a:t>d </a:t>
            </a:r>
            <a:r>
              <a:rPr sz="1000" spc="-5" dirty="0">
                <a:latin typeface="Arial"/>
                <a:cs typeface="Arial"/>
              </a:rPr>
              <a:t>pla</a:t>
            </a:r>
            <a:r>
              <a:rPr sz="1000" dirty="0">
                <a:latin typeface="Arial"/>
                <a:cs typeface="Arial"/>
              </a:rPr>
              <a:t>y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n </a:t>
            </a:r>
            <a:r>
              <a:rPr sz="1000" spc="-5" dirty="0">
                <a:latin typeface="Arial"/>
                <a:cs typeface="Arial"/>
              </a:rPr>
              <a:t>essentia</a:t>
            </a:r>
            <a:r>
              <a:rPr sz="1000" dirty="0">
                <a:latin typeface="Arial"/>
                <a:cs typeface="Arial"/>
              </a:rPr>
              <a:t>l </a:t>
            </a:r>
            <a:r>
              <a:rPr sz="1000" spc="-5" dirty="0">
                <a:latin typeface="Arial"/>
                <a:cs typeface="Arial"/>
              </a:rPr>
              <a:t>par</a:t>
            </a:r>
            <a:r>
              <a:rPr sz="1000" dirty="0">
                <a:latin typeface="Arial"/>
                <a:cs typeface="Arial"/>
              </a:rPr>
              <a:t>t 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f</a:t>
            </a:r>
            <a:r>
              <a:rPr sz="1000" dirty="0">
                <a:latin typeface="Arial"/>
                <a:cs typeface="Arial"/>
              </a:rPr>
              <a:t> a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comprehensive</a:t>
            </a:r>
            <a:r>
              <a:rPr sz="1000" spc="-5" dirty="0">
                <a:latin typeface="Arial"/>
                <a:cs typeface="Arial"/>
              </a:rPr>
              <a:t> backup</a:t>
            </a:r>
            <a:r>
              <a:rPr sz="1000" dirty="0">
                <a:latin typeface="Arial"/>
                <a:cs typeface="Arial"/>
              </a:rPr>
              <a:t>, recovery</a:t>
            </a:r>
            <a:r>
              <a:rPr sz="1000" spc="-5" dirty="0">
                <a:latin typeface="Arial"/>
                <a:cs typeface="Arial"/>
              </a:rPr>
              <a:t> and </a:t>
            </a:r>
            <a:r>
              <a:rPr sz="1000" dirty="0">
                <a:latin typeface="Arial"/>
                <a:cs typeface="Arial"/>
              </a:rPr>
              <a:t>business continuity strateg</a:t>
            </a:r>
            <a:r>
              <a:rPr sz="1000" spc="-75" dirty="0">
                <a:latin typeface="Arial"/>
                <a:cs typeface="Arial"/>
              </a:rPr>
              <a:t>y</a:t>
            </a:r>
            <a:r>
              <a:rPr sz="1000" dirty="0">
                <a:latin typeface="Arial"/>
                <a:cs typeface="Arial"/>
              </a:rPr>
              <a:t>.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 added benefits of Securit</a:t>
            </a:r>
            <a:r>
              <a:rPr sz="1000" spc="-75" dirty="0">
                <a:latin typeface="Arial"/>
                <a:cs typeface="Arial"/>
              </a:rPr>
              <a:t>y</a:t>
            </a:r>
            <a:r>
              <a:rPr sz="1000" dirty="0">
                <a:latin typeface="Arial"/>
                <a:cs typeface="Arial"/>
              </a:rPr>
              <a:t>, Storage, Savings</a:t>
            </a:r>
            <a:r>
              <a:rPr sz="1000" spc="-5" dirty="0">
                <a:latin typeface="Arial"/>
                <a:cs typeface="Arial"/>
              </a:rPr>
              <a:t> an</a:t>
            </a:r>
            <a:r>
              <a:rPr sz="1000" dirty="0">
                <a:latin typeface="Arial"/>
                <a:cs typeface="Arial"/>
              </a:rPr>
              <a:t>d </a:t>
            </a:r>
            <a:r>
              <a:rPr sz="1000" spc="-30" dirty="0">
                <a:latin typeface="Arial"/>
                <a:cs typeface="Arial"/>
              </a:rPr>
              <a:t>V</a:t>
            </a:r>
            <a:r>
              <a:rPr sz="1000" spc="-5" dirty="0">
                <a:latin typeface="Arial"/>
                <a:cs typeface="Arial"/>
              </a:rPr>
              <a:t>irtualizatio</a:t>
            </a:r>
            <a:r>
              <a:rPr sz="1000" dirty="0">
                <a:latin typeface="Arial"/>
                <a:cs typeface="Arial"/>
              </a:rPr>
              <a:t>n should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make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transition</a:t>
            </a:r>
            <a:r>
              <a:rPr sz="1000" spc="-5" dirty="0">
                <a:latin typeface="Arial"/>
                <a:cs typeface="Arial"/>
              </a:rPr>
              <a:t> to 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 hybri</a:t>
            </a:r>
            <a:r>
              <a:rPr sz="1000" dirty="0">
                <a:latin typeface="Arial"/>
                <a:cs typeface="Arial"/>
              </a:rPr>
              <a:t>d cloud solution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 littl</a:t>
            </a:r>
            <a:r>
              <a:rPr sz="1000" dirty="0">
                <a:latin typeface="Arial"/>
                <a:cs typeface="Arial"/>
              </a:rPr>
              <a:t>e </a:t>
            </a:r>
            <a:r>
              <a:rPr sz="1000" spc="-5" dirty="0">
                <a:latin typeface="Arial"/>
                <a:cs typeface="Arial"/>
              </a:rPr>
              <a:t>easie</a:t>
            </a:r>
            <a:r>
              <a:rPr sz="1000" spc="-55" dirty="0">
                <a:latin typeface="Arial"/>
                <a:cs typeface="Arial"/>
              </a:rPr>
              <a:t>r</a:t>
            </a:r>
            <a:r>
              <a:rPr sz="1000" spc="-5" dirty="0">
                <a:latin typeface="Arial"/>
                <a:cs typeface="Arial"/>
              </a:rPr>
              <a:t>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</a:t>
            </a:r>
            <a:r>
              <a:rPr sz="1000" dirty="0">
                <a:latin typeface="Arial"/>
                <a:cs typeface="Arial"/>
              </a:rPr>
              <a:t>d </a:t>
            </a:r>
            <a:r>
              <a:rPr sz="1000" spc="-5" dirty="0">
                <a:latin typeface="Arial"/>
                <a:cs typeface="Arial"/>
              </a:rPr>
              <a:t>hopefull</a:t>
            </a:r>
            <a:r>
              <a:rPr sz="1000" dirty="0">
                <a:latin typeface="Arial"/>
                <a:cs typeface="Arial"/>
              </a:rPr>
              <a:t>y </a:t>
            </a:r>
            <a:r>
              <a:rPr sz="1000" spc="-5" dirty="0">
                <a:latin typeface="Arial"/>
                <a:cs typeface="Arial"/>
              </a:rPr>
              <a:t>alleviat</a:t>
            </a:r>
            <a:r>
              <a:rPr sz="1000" dirty="0">
                <a:latin typeface="Arial"/>
                <a:cs typeface="Arial"/>
              </a:rPr>
              <a:t>e </a:t>
            </a:r>
            <a:r>
              <a:rPr sz="1000" spc="-5" dirty="0">
                <a:latin typeface="Arial"/>
                <a:cs typeface="Arial"/>
              </a:rPr>
              <a:t>an</a:t>
            </a:r>
            <a:r>
              <a:rPr sz="1000" dirty="0">
                <a:latin typeface="Arial"/>
                <a:cs typeface="Arial"/>
              </a:rPr>
              <a:t>y fears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f</a:t>
            </a:r>
            <a:r>
              <a:rPr sz="1000" dirty="0">
                <a:latin typeface="Arial"/>
                <a:cs typeface="Arial"/>
              </a:rPr>
              <a:t> the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cloud.</a:t>
            </a:r>
          </a:p>
          <a:p>
            <a:pPr>
              <a:lnSpc>
                <a:spcPct val="100000"/>
              </a:lnSpc>
            </a:pPr>
            <a:endParaRPr sz="1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1000" spc="-125" dirty="0">
                <a:latin typeface="Arial"/>
                <a:cs typeface="Arial"/>
              </a:rPr>
              <a:t>T</a:t>
            </a:r>
            <a:r>
              <a:rPr sz="1000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 lear</a:t>
            </a:r>
            <a:r>
              <a:rPr sz="1000" dirty="0">
                <a:latin typeface="Arial"/>
                <a:cs typeface="Arial"/>
              </a:rPr>
              <a:t>n more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contact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lang="en-US" sz="1000" spc="-85" dirty="0">
                <a:latin typeface="Arial"/>
                <a:cs typeface="Arial"/>
              </a:rPr>
              <a:t>DATALINK NETWORKS: 1-877-487-3783</a:t>
            </a:r>
            <a:r>
              <a:rPr sz="1000" spc="-10" dirty="0">
                <a:latin typeface="Arial"/>
                <a:cs typeface="Arial"/>
              </a:rPr>
              <a:t>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81100" y="9425737"/>
            <a:ext cx="1906905" cy="114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-10" dirty="0">
                <a:latin typeface="Arial"/>
                <a:cs typeface="Arial"/>
              </a:rPr>
              <a:t>*ESG</a:t>
            </a:r>
            <a:r>
              <a:rPr sz="700" spc="-5" dirty="0">
                <a:latin typeface="Arial"/>
                <a:cs typeface="Arial"/>
              </a:rPr>
              <a:t>,</a:t>
            </a:r>
            <a:r>
              <a:rPr sz="70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Dat</a:t>
            </a:r>
            <a:r>
              <a:rPr sz="700" dirty="0">
                <a:latin typeface="Arial"/>
                <a:cs typeface="Arial"/>
              </a:rPr>
              <a:t>a Protection</a:t>
            </a:r>
            <a:r>
              <a:rPr sz="700" spc="-40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Appliances</a:t>
            </a:r>
            <a:r>
              <a:rPr sz="700" spc="-5" dirty="0">
                <a:latin typeface="Arial"/>
                <a:cs typeface="Arial"/>
              </a:rPr>
              <a:t> </a:t>
            </a:r>
            <a:r>
              <a:rPr sz="700" dirty="0">
                <a:latin typeface="Arial"/>
                <a:cs typeface="Arial"/>
              </a:rPr>
              <a:t>Surve</a:t>
            </a:r>
            <a:r>
              <a:rPr sz="700" spc="-55" dirty="0">
                <a:latin typeface="Arial"/>
                <a:cs typeface="Arial"/>
              </a:rPr>
              <a:t>y</a:t>
            </a:r>
            <a:r>
              <a:rPr sz="700" spc="-5" dirty="0">
                <a:latin typeface="Arial"/>
                <a:cs typeface="Arial"/>
              </a:rPr>
              <a:t>,</a:t>
            </a:r>
            <a:r>
              <a:rPr sz="700" dirty="0">
                <a:latin typeface="Arial"/>
                <a:cs typeface="Arial"/>
              </a:rPr>
              <a:t> </a:t>
            </a:r>
            <a:r>
              <a:rPr sz="700" spc="-5" dirty="0">
                <a:latin typeface="Arial"/>
                <a:cs typeface="Arial"/>
              </a:rPr>
              <a:t>2015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667512" cy="10058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Picture 22" descr="saving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2819400"/>
            <a:ext cx="2057400" cy="2057400"/>
          </a:xfrm>
          <a:prstGeom prst="rect">
            <a:avLst/>
          </a:prstGeom>
        </p:spPr>
      </p:pic>
      <p:pic>
        <p:nvPicPr>
          <p:cNvPr id="24" name="Picture 23" descr="vi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6172200"/>
            <a:ext cx="2057400" cy="2057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704299"/>
            <a:ext cx="3762375" cy="9048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ECC0F0BAB83642B2E4463504A23C94" ma:contentTypeVersion="16" ma:contentTypeDescription="Create a new document." ma:contentTypeScope="" ma:versionID="f8895b1d6114801a5472eea9efd0b2fb">
  <xsd:schema xmlns:xsd="http://www.w3.org/2001/XMLSchema" xmlns:xs="http://www.w3.org/2001/XMLSchema" xmlns:p="http://schemas.microsoft.com/office/2006/metadata/properties" xmlns:ns2="adcf95e8-6c49-4368-8e2e-9268a20ad68c" xmlns:ns3="b8d9ea23-2d01-4672-977f-0f1f87a35bb7" targetNamespace="http://schemas.microsoft.com/office/2006/metadata/properties" ma:root="true" ma:fieldsID="7291090b4739ca39eaae0c8c952f0800" ns2:_="" ns3:_="">
    <xsd:import namespace="adcf95e8-6c49-4368-8e2e-9268a20ad68c"/>
    <xsd:import namespace="b8d9ea23-2d01-4672-977f-0f1f87a35b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cf95e8-6c49-4368-8e2e-9268a20ad68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574d3f0c-64ae-44b5-916d-596232cedb67}" ma:internalName="TaxCatchAll" ma:showField="CatchAllData" ma:web="adcf95e8-6c49-4368-8e2e-9268a20ad6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d9ea23-2d01-4672-977f-0f1f87a35b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46babee0-717c-495d-98ca-a08d42f0e12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8d9ea23-2d01-4672-977f-0f1f87a35bb7">
      <Terms xmlns="http://schemas.microsoft.com/office/infopath/2007/PartnerControls"/>
    </lcf76f155ced4ddcb4097134ff3c332f>
    <TaxCatchAll xmlns="adcf95e8-6c49-4368-8e2e-9268a20ad68c" xsi:nil="true"/>
  </documentManagement>
</p:properties>
</file>

<file path=customXml/itemProps1.xml><?xml version="1.0" encoding="utf-8"?>
<ds:datastoreItem xmlns:ds="http://schemas.openxmlformats.org/officeDocument/2006/customXml" ds:itemID="{4BB2BC71-2382-4ECE-A92A-F635AD7ECCA7}"/>
</file>

<file path=customXml/itemProps2.xml><?xml version="1.0" encoding="utf-8"?>
<ds:datastoreItem xmlns:ds="http://schemas.openxmlformats.org/officeDocument/2006/customXml" ds:itemID="{49A7CB4B-E50D-4F8A-80C0-834CA94B7CA7}"/>
</file>

<file path=customXml/itemProps3.xml><?xml version="1.0" encoding="utf-8"?>
<ds:datastoreItem xmlns:ds="http://schemas.openxmlformats.org/officeDocument/2006/customXml" ds:itemID="{82855ABC-CD49-4EDE-8F0C-64C857A7FA8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872</Words>
  <Application>Microsoft Office PowerPoint</Application>
  <PresentationFormat>Custom</PresentationFormat>
  <Paragraphs>28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PowerPoint Presentation</vt:lpstr>
      <vt:lpstr>1. Security</vt:lpstr>
      <vt:lpstr>3. Savings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Hillary Ramirez</cp:lastModifiedBy>
  <cp:revision>10</cp:revision>
  <cp:lastPrinted>2015-03-27T18:05:39Z</cp:lastPrinted>
  <dcterms:created xsi:type="dcterms:W3CDTF">2015-03-27T13:40:50Z</dcterms:created>
  <dcterms:modified xsi:type="dcterms:W3CDTF">2020-11-25T23:26:36Z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2015-03-27T00:00:00Z</vt:filetime>
  </property>
  <property fmtid="{D5CDD505-2E9C-101B-9397-08002B2CF9AE}" pid="3" name="LastSaved">
    <vt:filetime>2015-03-27T00:00:00Z</vt:filetime>
  </property>
  <property fmtid="{D5CDD505-2E9C-101B-9397-08002B2CF9AE}" pid="4" name="ContentTypeId">
    <vt:lpwstr>0x010100C0ECC0F0BAB83642B2E4463504A23C94</vt:lpwstr>
  </property>
  <property fmtid="{D5CDD505-2E9C-101B-9397-08002B2CF9AE}" pid="5" name="Order">
    <vt:r8>933000</vt:r8>
  </property>
  <property fmtid="{D5CDD505-2E9C-101B-9397-08002B2CF9AE}" pid="6" name="MediaServiceImageTags">
    <vt:lpwstr/>
  </property>
  <property fmtid="{D5CDD505-2E9C-101B-9397-08002B2CF9AE}" pid="7" name="_ExtendedDescription">
    <vt:lpwstr/>
  </property>
</Properties>
</file>